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40" r:id="rId1"/>
  </p:sldMasterIdLst>
  <p:sldIdLst>
    <p:sldId id="256" r:id="rId2"/>
    <p:sldId id="257" r:id="rId3"/>
    <p:sldId id="258" r:id="rId4"/>
    <p:sldId id="259" r:id="rId5"/>
    <p:sldId id="260" r:id="rId6"/>
    <p:sldId id="261" r:id="rId7"/>
    <p:sldId id="262" r:id="rId8"/>
    <p:sldId id="263" r:id="rId9"/>
    <p:sldId id="268" r:id="rId10"/>
    <p:sldId id="264" r:id="rId11"/>
    <p:sldId id="265" r:id="rId12"/>
    <p:sldId id="266" r:id="rId13"/>
    <p:sldId id="267"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53"/>
    <p:restoredTop sz="93602"/>
  </p:normalViewPr>
  <p:slideViewPr>
    <p:cSldViewPr snapToGrid="0" snapToObjects="1">
      <p:cViewPr varScale="1">
        <p:scale>
          <a:sx n="76" d="100"/>
          <a:sy n="76" d="100"/>
        </p:scale>
        <p:origin x="-102" y="-60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D9C67281-1361-8645-A530-C5DC318EF8E2}" type="datetimeFigureOut">
              <a:rPr lang="en-US" smtClean="0"/>
              <a:t>6/16/2017</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EBF9787F-8E63-2148-9F4F-8D51C664952E}" type="slidenum">
              <a:rPr lang="en-US" smtClean="0"/>
              <a:t>‹#›</a:t>
            </a:fld>
            <a:endParaRPr 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1716784280"/>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xmlns=""/>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9C67281-1361-8645-A530-C5DC318EF8E2}" type="datetimeFigureOut">
              <a:rPr lang="en-US" smtClean="0"/>
              <a:t>6/16/2017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F9787F-8E63-2148-9F4F-8D51C664952E}" type="slidenum">
              <a:rPr lang="en-US" smtClean="0"/>
              <a:t>‹#›</a:t>
            </a:fld>
            <a:endParaRPr lang="en-US"/>
          </a:p>
        </p:txBody>
      </p:sp>
    </p:spTree>
    <p:extLst>
      <p:ext uri="{BB962C8B-B14F-4D97-AF65-F5344CB8AC3E}">
        <p14:creationId xmlns:p14="http://schemas.microsoft.com/office/powerpoint/2010/main" val="17094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9C67281-1361-8645-A530-C5DC318EF8E2}" type="datetimeFigureOut">
              <a:rPr lang="en-US" smtClean="0"/>
              <a:t>6/16/2017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F9787F-8E63-2148-9F4F-8D51C664952E}" type="slidenum">
              <a:rPr lang="en-US" smtClean="0"/>
              <a:t>‹#›</a:t>
            </a:fld>
            <a:endParaRPr lang="en-US"/>
          </a:p>
        </p:txBody>
      </p:sp>
    </p:spTree>
    <p:extLst>
      <p:ext uri="{BB962C8B-B14F-4D97-AF65-F5344CB8AC3E}">
        <p14:creationId xmlns:p14="http://schemas.microsoft.com/office/powerpoint/2010/main" val="813657230"/>
      </p:ext>
    </p:extLst>
  </p:cSld>
  <p:clrMapOvr>
    <a:masterClrMapping/>
  </p:clrMapOvr>
  <p:extLst>
    <p:ext uri="{DCECCB84-F9BA-43D5-87BE-67443E8EF086}">
      <p15:sldGuideLst xmlns:p15="http://schemas.microsoft.com/office/powerpoint/2012/main" xmlns=""/>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9C67281-1361-8645-A530-C5DC318EF8E2}" type="datetimeFigureOut">
              <a:rPr lang="en-US" smtClean="0"/>
              <a:t>6/16/2017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F9787F-8E63-2148-9F4F-8D51C664952E}" type="slidenum">
              <a:rPr lang="en-US" smtClean="0"/>
              <a:t>‹#›</a:t>
            </a:fld>
            <a:endParaRPr lang="en-US"/>
          </a:p>
        </p:txBody>
      </p:sp>
    </p:spTree>
    <p:extLst>
      <p:ext uri="{BB962C8B-B14F-4D97-AF65-F5344CB8AC3E}">
        <p14:creationId xmlns:p14="http://schemas.microsoft.com/office/powerpoint/2010/main" val="4031128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D9C67281-1361-8645-A530-C5DC318EF8E2}" type="datetimeFigureOut">
              <a:rPr lang="en-US" smtClean="0"/>
              <a:t>6/16/2017</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EBF9787F-8E63-2148-9F4F-8D51C664952E}" type="slidenum">
              <a:rPr lang="en-US" smtClean="0"/>
              <a:t>‹#›</a:t>
            </a:fld>
            <a:endParaRPr 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1954549838"/>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xmlns=""/>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9C67281-1361-8645-A530-C5DC318EF8E2}" type="datetimeFigureOut">
              <a:rPr lang="en-US" smtClean="0"/>
              <a:t>6/16/2017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F9787F-8E63-2148-9F4F-8D51C664952E}" type="slidenum">
              <a:rPr lang="en-US" smtClean="0"/>
              <a:t>‹#›</a:t>
            </a:fld>
            <a:endParaRPr lang="en-US"/>
          </a:p>
        </p:txBody>
      </p:sp>
    </p:spTree>
    <p:extLst>
      <p:ext uri="{BB962C8B-B14F-4D97-AF65-F5344CB8AC3E}">
        <p14:creationId xmlns:p14="http://schemas.microsoft.com/office/powerpoint/2010/main" val="61779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9C67281-1361-8645-A530-C5DC318EF8E2}" type="datetimeFigureOut">
              <a:rPr lang="en-US" smtClean="0"/>
              <a:t>6/16/2017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F9787F-8E63-2148-9F4F-8D51C664952E}" type="slidenum">
              <a:rPr lang="en-US" smtClean="0"/>
              <a:t>‹#›</a:t>
            </a:fld>
            <a:endParaRPr lang="en-US"/>
          </a:p>
        </p:txBody>
      </p:sp>
    </p:spTree>
    <p:extLst>
      <p:ext uri="{BB962C8B-B14F-4D97-AF65-F5344CB8AC3E}">
        <p14:creationId xmlns:p14="http://schemas.microsoft.com/office/powerpoint/2010/main" val="1086849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9C67281-1361-8645-A530-C5DC318EF8E2}" type="datetimeFigureOut">
              <a:rPr lang="en-US" smtClean="0"/>
              <a:t>6/16/2017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F9787F-8E63-2148-9F4F-8D51C664952E}" type="slidenum">
              <a:rPr lang="en-US" smtClean="0"/>
              <a:t>‹#›</a:t>
            </a:fld>
            <a:endParaRPr lang="en-US"/>
          </a:p>
        </p:txBody>
      </p:sp>
    </p:spTree>
    <p:extLst>
      <p:ext uri="{BB962C8B-B14F-4D97-AF65-F5344CB8AC3E}">
        <p14:creationId xmlns:p14="http://schemas.microsoft.com/office/powerpoint/2010/main" val="189493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C67281-1361-8645-A530-C5DC318EF8E2}" type="datetimeFigureOut">
              <a:rPr lang="en-US" smtClean="0"/>
              <a:t>6/16/2017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F9787F-8E63-2148-9F4F-8D51C664952E}" type="slidenum">
              <a:rPr lang="en-US" smtClean="0"/>
              <a:t>‹#›</a:t>
            </a:fld>
            <a:endParaRPr lang="en-US"/>
          </a:p>
        </p:txBody>
      </p:sp>
    </p:spTree>
    <p:extLst>
      <p:ext uri="{BB962C8B-B14F-4D97-AF65-F5344CB8AC3E}">
        <p14:creationId xmlns:p14="http://schemas.microsoft.com/office/powerpoint/2010/main" val="106636377"/>
      </p:ext>
    </p:extLst>
  </p:cSld>
  <p:clrMapOvr>
    <a:masterClrMapping/>
  </p:clrMapOvr>
  <p:extLst>
    <p:ext uri="{DCECCB84-F9BA-43D5-87BE-67443E8EF086}">
      <p15:sldGuideLst xmlns:p15="http://schemas.microsoft.com/office/powerpoint/2012/main" xmlns=""/>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D9C67281-1361-8645-A530-C5DC318EF8E2}" type="datetimeFigureOut">
              <a:rPr lang="en-US" smtClean="0"/>
              <a:t>6/16/2017</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EBF9787F-8E63-2148-9F4F-8D51C664952E}"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236226641"/>
      </p:ext>
    </p:extLst>
  </p:cSld>
  <p:clrMapOvr>
    <a:masterClrMapping/>
  </p:clrMapOvr>
  <p:extLst>
    <p:ext uri="{DCECCB84-F9BA-43D5-87BE-67443E8EF086}">
      <p15:sldGuideLst xmlns:p15="http://schemas.microsoft.com/office/powerpoint/2012/main" xmlns=""/>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D9C67281-1361-8645-A530-C5DC318EF8E2}" type="datetimeFigureOut">
              <a:rPr lang="en-US" smtClean="0"/>
              <a:t>6/16/2017</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r>
              <a:rPr lang="en-US" smtClean="0"/>
              <a:t>
              </a:t>
            </a:r>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EBF9787F-8E63-2148-9F4F-8D51C664952E}"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568705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D9C67281-1361-8645-A530-C5DC318EF8E2}" type="datetimeFigureOut">
              <a:rPr lang="en-US" smtClean="0"/>
              <a:t>6/16/2017</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EBF9787F-8E63-2148-9F4F-8D51C664952E}" type="slidenum">
              <a:rPr lang="en-US" smtClean="0"/>
              <a:t>‹#›</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94584310"/>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hyperlink" Target="http://www.lubinandenoch.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934276" y="735496"/>
            <a:ext cx="10118037" cy="2992436"/>
          </a:xfrm>
        </p:spPr>
        <p:txBody>
          <a:bodyPr>
            <a:noAutofit/>
          </a:bodyPr>
          <a:lstStyle/>
          <a:p>
            <a:r>
              <a:rPr lang="en-US" sz="4400" dirty="0"/>
              <a:t>How will Proposition 206 (</a:t>
            </a:r>
            <a:r>
              <a:rPr lang="en-US" sz="4400" dirty="0" smtClean="0"/>
              <a:t>a/k/a “The </a:t>
            </a:r>
            <a:r>
              <a:rPr lang="en-US" sz="4400" dirty="0"/>
              <a:t>Fair Wages and Healthy Families Act”) affect Arizona employers and unions</a:t>
            </a:r>
            <a:r>
              <a:rPr lang="en-US" sz="4400" dirty="0" smtClean="0"/>
              <a:t>?</a:t>
            </a:r>
            <a:endParaRPr lang="en-US" sz="4400" dirty="0"/>
          </a:p>
        </p:txBody>
      </p:sp>
      <p:sp>
        <p:nvSpPr>
          <p:cNvPr id="3" name="Subtitle 2"/>
          <p:cNvSpPr>
            <a:spLocks noGrp="1"/>
          </p:cNvSpPr>
          <p:nvPr>
            <p:ph type="subTitle" idx="1"/>
          </p:nvPr>
        </p:nvSpPr>
        <p:spPr>
          <a:xfrm>
            <a:off x="1623389" y="4114800"/>
            <a:ext cx="8739810" cy="1252332"/>
          </a:xfrm>
        </p:spPr>
        <p:txBody>
          <a:bodyPr>
            <a:noAutofit/>
          </a:bodyPr>
          <a:lstStyle/>
          <a:p>
            <a:r>
              <a:rPr lang="en-US" sz="2800" dirty="0"/>
              <a:t>Presented by: Nicholas J. Enoch, partner with </a:t>
            </a:r>
            <a:r>
              <a:rPr lang="en-US" sz="2800" dirty="0" err="1"/>
              <a:t>Lubin</a:t>
            </a:r>
            <a:r>
              <a:rPr lang="en-US" sz="2800" dirty="0"/>
              <a:t> &amp; Enoch, P.C. and adjunct faculty for Penn State School of Labor and Employment Relations</a:t>
            </a:r>
            <a:endParaRPr lang="en-US" sz="2800" b="0" dirty="0" smtClean="0">
              <a:effectLst/>
            </a:endParaRPr>
          </a:p>
          <a:p>
            <a:r>
              <a:rPr lang="en-US" sz="3200" b="0" dirty="0" smtClean="0">
                <a:effectLst/>
              </a:rPr>
              <a:t/>
            </a:r>
            <a:br>
              <a:rPr lang="en-US" sz="3200" b="0" dirty="0" smtClean="0">
                <a:effectLst/>
              </a:rPr>
            </a:br>
            <a:r>
              <a:rPr lang="en-US" sz="3200" dirty="0" smtClean="0">
                <a:hlinkClick r:id="rId2"/>
              </a:rPr>
              <a:t>www.lubinandenoch.com</a:t>
            </a:r>
            <a:endParaRPr lang="en-US" sz="3200" b="0" dirty="0" smtClean="0">
              <a:effectLst/>
            </a:endParaRPr>
          </a:p>
        </p:txBody>
      </p:sp>
    </p:spTree>
    <p:extLst>
      <p:ext uri="{BB962C8B-B14F-4D97-AF65-F5344CB8AC3E}">
        <p14:creationId xmlns:p14="http://schemas.microsoft.com/office/powerpoint/2010/main" val="10524259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3182" y="586409"/>
            <a:ext cx="10634870" cy="5874026"/>
          </a:xfrm>
        </p:spPr>
        <p:txBody>
          <a:bodyPr>
            <a:noAutofit/>
          </a:bodyPr>
          <a:lstStyle/>
          <a:p>
            <a:r>
              <a:rPr lang="en-US" sz="4000" b="1" dirty="0">
                <a:latin typeface="Times New Roman" charset="0"/>
                <a:ea typeface="Times New Roman" charset="0"/>
                <a:cs typeface="Times New Roman" charset="0"/>
              </a:rPr>
              <a:t>MINIMUM WAGE AND EMPLOYEE BENEFITS - A.R.S. § 23-364(D)</a:t>
            </a:r>
            <a:br>
              <a:rPr lang="en-US" sz="4000" b="1" dirty="0">
                <a:latin typeface="Times New Roman" charset="0"/>
                <a:ea typeface="Times New Roman" charset="0"/>
                <a:cs typeface="Times New Roman" charset="0"/>
              </a:rPr>
            </a:br>
            <a:r>
              <a:rPr lang="en-US" sz="4000" b="1" dirty="0">
                <a:latin typeface="Times New Roman" charset="0"/>
                <a:ea typeface="Times New Roman" charset="0"/>
                <a:cs typeface="Times New Roman" charset="0"/>
              </a:rPr>
              <a:t/>
            </a:r>
            <a:br>
              <a:rPr lang="en-US" sz="4000" b="1" dirty="0">
                <a:latin typeface="Times New Roman" charset="0"/>
                <a:ea typeface="Times New Roman" charset="0"/>
                <a:cs typeface="Times New Roman" charset="0"/>
              </a:rPr>
            </a:br>
            <a:r>
              <a:rPr lang="en-US" sz="4000" b="1" dirty="0">
                <a:latin typeface="Times New Roman" charset="0"/>
                <a:ea typeface="Times New Roman" charset="0"/>
                <a:cs typeface="Times New Roman" charset="0"/>
              </a:rPr>
              <a:t>Employers shall maintain payroll records showing the hours worked for each day worked, and the wages and earned paid sick time paid to all employees for a period of four years.  Failure to do so shall raise a rebuttable presumption that the employer did not pay the required minimum wage rate or earned paid sick time.</a:t>
            </a:r>
            <a:br>
              <a:rPr lang="en-US" sz="4000" b="1" dirty="0">
                <a:latin typeface="Times New Roman" charset="0"/>
                <a:ea typeface="Times New Roman" charset="0"/>
                <a:cs typeface="Times New Roman" charset="0"/>
              </a:rPr>
            </a:br>
            <a:r>
              <a:rPr lang="en-US" sz="4000" b="1" dirty="0">
                <a:latin typeface="Times New Roman" charset="0"/>
                <a:ea typeface="Times New Roman" charset="0"/>
                <a:cs typeface="Times New Roman" charset="0"/>
              </a:rPr>
              <a:t/>
            </a:r>
            <a:br>
              <a:rPr lang="en-US" sz="4000" b="1" dirty="0">
                <a:latin typeface="Times New Roman" charset="0"/>
                <a:ea typeface="Times New Roman" charset="0"/>
                <a:cs typeface="Times New Roman" charset="0"/>
              </a:rPr>
            </a:br>
            <a:endParaRPr lang="en-US" sz="4000" b="1" dirty="0">
              <a:latin typeface="Times New Roman" charset="0"/>
              <a:ea typeface="Times New Roman" charset="0"/>
              <a:cs typeface="Times New Roman" charset="0"/>
            </a:endParaRPr>
          </a:p>
        </p:txBody>
      </p:sp>
    </p:spTree>
    <p:extLst>
      <p:ext uri="{BB962C8B-B14F-4D97-AF65-F5344CB8AC3E}">
        <p14:creationId xmlns:p14="http://schemas.microsoft.com/office/powerpoint/2010/main" val="11634316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2451" y="1461051"/>
            <a:ext cx="10575235" cy="5059018"/>
          </a:xfrm>
        </p:spPr>
        <p:txBody>
          <a:bodyPr/>
          <a:lstStyle/>
          <a:p>
            <a:r>
              <a:rPr lang="en-US" b="1" dirty="0">
                <a:latin typeface="Times New Roman" charset="0"/>
                <a:ea typeface="Times New Roman" charset="0"/>
                <a:cs typeface="Times New Roman" charset="0"/>
              </a:rPr>
              <a:t>MINIMUM WAGE AND EMPLOYEE BENEFITS - A.R.S. § 23-364(G)</a:t>
            </a:r>
            <a:br>
              <a:rPr lang="en-US" b="1" dirty="0">
                <a:latin typeface="Times New Roman" charset="0"/>
                <a:ea typeface="Times New Roman" charset="0"/>
                <a:cs typeface="Times New Roman" charset="0"/>
              </a:rPr>
            </a:br>
            <a:r>
              <a:rPr lang="en-US" b="1" dirty="0">
                <a:latin typeface="Times New Roman" charset="0"/>
                <a:ea typeface="Times New Roman" charset="0"/>
                <a:cs typeface="Times New Roman" charset="0"/>
              </a:rPr>
              <a:t/>
            </a:r>
            <a:br>
              <a:rPr lang="en-US" b="1" dirty="0">
                <a:latin typeface="Times New Roman" charset="0"/>
                <a:ea typeface="Times New Roman" charset="0"/>
                <a:cs typeface="Times New Roman" charset="0"/>
              </a:rPr>
            </a:br>
            <a:r>
              <a:rPr lang="en-US" b="1" dirty="0">
                <a:latin typeface="Times New Roman" charset="0"/>
                <a:ea typeface="Times New Roman" charset="0"/>
                <a:cs typeface="Times New Roman" charset="0"/>
              </a:rPr>
              <a:t>A prevailing plaintiff shall be entitled to reasonable attorney’s fees and costs of suit.</a:t>
            </a:r>
          </a:p>
        </p:txBody>
      </p:sp>
    </p:spTree>
    <p:extLst>
      <p:ext uri="{BB962C8B-B14F-4D97-AF65-F5344CB8AC3E}">
        <p14:creationId xmlns:p14="http://schemas.microsoft.com/office/powerpoint/2010/main" val="4421336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3062" y="516835"/>
            <a:ext cx="10793896" cy="6042991"/>
          </a:xfrm>
        </p:spPr>
        <p:txBody>
          <a:bodyPr>
            <a:noAutofit/>
          </a:bodyPr>
          <a:lstStyle/>
          <a:p>
            <a:r>
              <a:rPr lang="en-US" sz="3600" b="1" dirty="0">
                <a:latin typeface="Times New Roman" charset="0"/>
                <a:ea typeface="Times New Roman" charset="0"/>
                <a:cs typeface="Times New Roman" charset="0"/>
              </a:rPr>
              <a:t>MINIMUM WAGE AND EMPLOYEE BENEFITS - A.R.S. § 23-364(H)</a:t>
            </a:r>
            <a:br>
              <a:rPr lang="en-US" sz="3600" b="1" dirty="0">
                <a:latin typeface="Times New Roman" charset="0"/>
                <a:ea typeface="Times New Roman" charset="0"/>
                <a:cs typeface="Times New Roman" charset="0"/>
              </a:rPr>
            </a:br>
            <a:r>
              <a:rPr lang="en-US" sz="3600" b="1" dirty="0">
                <a:latin typeface="Times New Roman" charset="0"/>
                <a:ea typeface="Times New Roman" charset="0"/>
                <a:cs typeface="Times New Roman" charset="0"/>
              </a:rPr>
              <a:t/>
            </a:r>
            <a:br>
              <a:rPr lang="en-US" sz="3600" b="1" dirty="0">
                <a:latin typeface="Times New Roman" charset="0"/>
                <a:ea typeface="Times New Roman" charset="0"/>
                <a:cs typeface="Times New Roman" charset="0"/>
              </a:rPr>
            </a:br>
            <a:r>
              <a:rPr lang="en-US" sz="3600" b="1" dirty="0">
                <a:latin typeface="Times New Roman" charset="0"/>
                <a:ea typeface="Times New Roman" charset="0"/>
                <a:cs typeface="Times New Roman" charset="0"/>
              </a:rPr>
              <a:t>“A civil action to enforce this article may be commenced no later than two years after a violation last occurs, or three years in the case of a willful violation, and may encompass all violations that occurred as part of a continuing course of employer conduct regardless of their date.”</a:t>
            </a:r>
            <a:br>
              <a:rPr lang="en-US" sz="3600" b="1" dirty="0">
                <a:latin typeface="Times New Roman" charset="0"/>
                <a:ea typeface="Times New Roman" charset="0"/>
                <a:cs typeface="Times New Roman" charset="0"/>
              </a:rPr>
            </a:br>
            <a:r>
              <a:rPr lang="en-US" sz="3600" b="1" dirty="0">
                <a:latin typeface="Times New Roman" charset="0"/>
                <a:ea typeface="Times New Roman" charset="0"/>
                <a:cs typeface="Times New Roman" charset="0"/>
              </a:rPr>
              <a:t/>
            </a:r>
            <a:br>
              <a:rPr lang="en-US" sz="3600" b="1" dirty="0">
                <a:latin typeface="Times New Roman" charset="0"/>
                <a:ea typeface="Times New Roman" charset="0"/>
                <a:cs typeface="Times New Roman" charset="0"/>
              </a:rPr>
            </a:br>
            <a:r>
              <a:rPr lang="en-US" sz="3600" b="1" dirty="0">
                <a:latin typeface="Times New Roman" charset="0"/>
                <a:ea typeface="Times New Roman" charset="0"/>
                <a:cs typeface="Times New Roman" charset="0"/>
              </a:rPr>
              <a:t>“No verbal or written agreement or employment contract may waive any rights under this article.”</a:t>
            </a:r>
            <a:br>
              <a:rPr lang="en-US" sz="3600" b="1" dirty="0">
                <a:latin typeface="Times New Roman" charset="0"/>
                <a:ea typeface="Times New Roman" charset="0"/>
                <a:cs typeface="Times New Roman" charset="0"/>
              </a:rPr>
            </a:br>
            <a:r>
              <a:rPr lang="en-US" sz="3200" b="1" dirty="0">
                <a:latin typeface="Times New Roman" charset="0"/>
                <a:ea typeface="Times New Roman" charset="0"/>
                <a:cs typeface="Times New Roman" charset="0"/>
              </a:rPr>
              <a:t/>
            </a:r>
            <a:br>
              <a:rPr lang="en-US" sz="3200" b="1" dirty="0">
                <a:latin typeface="Times New Roman" charset="0"/>
                <a:ea typeface="Times New Roman" charset="0"/>
                <a:cs typeface="Times New Roman" charset="0"/>
              </a:rPr>
            </a:br>
            <a:endParaRPr lang="en-US" sz="3200" b="1" dirty="0">
              <a:latin typeface="Times New Roman" charset="0"/>
              <a:ea typeface="Times New Roman" charset="0"/>
              <a:cs typeface="Times New Roman" charset="0"/>
            </a:endParaRPr>
          </a:p>
        </p:txBody>
      </p:sp>
    </p:spTree>
    <p:extLst>
      <p:ext uri="{BB962C8B-B14F-4D97-AF65-F5344CB8AC3E}">
        <p14:creationId xmlns:p14="http://schemas.microsoft.com/office/powerpoint/2010/main" val="15198099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3548" y="258417"/>
            <a:ext cx="10853530" cy="6042992"/>
          </a:xfrm>
        </p:spPr>
        <p:txBody>
          <a:bodyPr>
            <a:noAutofit/>
          </a:bodyPr>
          <a:lstStyle/>
          <a:p>
            <a:r>
              <a:rPr lang="en-US" sz="2800" b="1" dirty="0">
                <a:latin typeface="Times New Roman" charset="0"/>
                <a:ea typeface="Times New Roman" charset="0"/>
                <a:cs typeface="Times New Roman" charset="0"/>
              </a:rPr>
              <a:t>MINIMUM WAGE AND EMPLOYEE BENEFITS - A.R.S. § 23-364(I)</a:t>
            </a:r>
            <a:br>
              <a:rPr lang="en-US" sz="2800" b="1" dirty="0">
                <a:latin typeface="Times New Roman" charset="0"/>
                <a:ea typeface="Times New Roman" charset="0"/>
                <a:cs typeface="Times New Roman" charset="0"/>
              </a:rPr>
            </a:br>
            <a:r>
              <a:rPr lang="en-US" sz="2800" b="1" dirty="0">
                <a:latin typeface="Times New Roman" charset="0"/>
                <a:ea typeface="Times New Roman" charset="0"/>
                <a:cs typeface="Times New Roman" charset="0"/>
              </a:rPr>
              <a:t/>
            </a:r>
            <a:br>
              <a:rPr lang="en-US" sz="2800" b="1" dirty="0">
                <a:latin typeface="Times New Roman" charset="0"/>
                <a:ea typeface="Times New Roman" charset="0"/>
                <a:cs typeface="Times New Roman" charset="0"/>
              </a:rPr>
            </a:br>
            <a:r>
              <a:rPr lang="en-US" sz="2800" b="1" dirty="0">
                <a:latin typeface="Times New Roman" charset="0"/>
                <a:ea typeface="Times New Roman" charset="0"/>
                <a:cs typeface="Times New Roman" charset="0"/>
              </a:rPr>
              <a:t>“The legislature may by statute raise the minimum wage established under this article, extend coverage, or increase penalties.  A county, city, or town may by ordinance regulate minimum wages and benefits within its geographic boundaries but may not provide for a minimum wage lower than that prescribed in this article.  State agencies, counties, cities, towns and other political subdivisions of the state may consider violations of this article in determining whether employers may receive or renew public contracts, financial assistance or licenses.  This article shall be liberally construed in favor of its purposes and shall not limit the authority of the legislature or any other body to adopt any law or policy that requires payment of higher or supplemental wages or benefits, or that extends such protections to employers or employees not covered by this article.”</a:t>
            </a:r>
            <a:br>
              <a:rPr lang="en-US" sz="2800" b="1" dirty="0">
                <a:latin typeface="Times New Roman" charset="0"/>
                <a:ea typeface="Times New Roman" charset="0"/>
                <a:cs typeface="Times New Roman" charset="0"/>
              </a:rPr>
            </a:br>
            <a:r>
              <a:rPr lang="en-US" sz="2800" b="1" dirty="0">
                <a:latin typeface="Times New Roman" charset="0"/>
                <a:ea typeface="Times New Roman" charset="0"/>
                <a:cs typeface="Times New Roman" charset="0"/>
              </a:rPr>
              <a:t/>
            </a:r>
            <a:br>
              <a:rPr lang="en-US" sz="2800" b="1" dirty="0">
                <a:latin typeface="Times New Roman" charset="0"/>
                <a:ea typeface="Times New Roman" charset="0"/>
                <a:cs typeface="Times New Roman" charset="0"/>
              </a:rPr>
            </a:br>
            <a:endParaRPr lang="en-US" sz="2800" b="1" dirty="0">
              <a:latin typeface="Times New Roman" charset="0"/>
              <a:ea typeface="Times New Roman" charset="0"/>
              <a:cs typeface="Times New Roman" charset="0"/>
            </a:endParaRPr>
          </a:p>
        </p:txBody>
      </p:sp>
    </p:spTree>
    <p:extLst>
      <p:ext uri="{BB962C8B-B14F-4D97-AF65-F5344CB8AC3E}">
        <p14:creationId xmlns:p14="http://schemas.microsoft.com/office/powerpoint/2010/main" val="1156433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477077"/>
            <a:ext cx="9601200" cy="5883965"/>
          </a:xfrm>
        </p:spPr>
        <p:txBody>
          <a:bodyPr>
            <a:noAutofit/>
          </a:bodyPr>
          <a:lstStyle/>
          <a:p>
            <a:r>
              <a:rPr lang="en-US" sz="3600" b="1" dirty="0">
                <a:latin typeface="Times New Roman" charset="0"/>
                <a:ea typeface="Times New Roman" charset="0"/>
                <a:cs typeface="Times New Roman" charset="0"/>
              </a:rPr>
              <a:t>Flagstaff voters, many of whom are students at Northern Arizona University, approved Proposition 414, which raises the minimum wage in Flagstaff to $12.00 per hour in July 2017, and will increase to $15.00 per hour by 2021.</a:t>
            </a:r>
            <a:br>
              <a:rPr lang="en-US" sz="3600" b="1" dirty="0">
                <a:latin typeface="Times New Roman" charset="0"/>
                <a:ea typeface="Times New Roman" charset="0"/>
                <a:cs typeface="Times New Roman" charset="0"/>
              </a:rPr>
            </a:br>
            <a:r>
              <a:rPr lang="en-US" sz="3600" b="1" dirty="0">
                <a:latin typeface="Times New Roman" charset="0"/>
                <a:ea typeface="Times New Roman" charset="0"/>
                <a:cs typeface="Times New Roman" charset="0"/>
              </a:rPr>
              <a:t/>
            </a:r>
            <a:br>
              <a:rPr lang="en-US" sz="3600" b="1" dirty="0">
                <a:latin typeface="Times New Roman" charset="0"/>
                <a:ea typeface="Times New Roman" charset="0"/>
                <a:cs typeface="Times New Roman" charset="0"/>
              </a:rPr>
            </a:br>
            <a:r>
              <a:rPr lang="en-US" sz="3600" b="1" dirty="0">
                <a:latin typeface="Times New Roman" charset="0"/>
                <a:ea typeface="Times New Roman" charset="0"/>
                <a:cs typeface="Times New Roman" charset="0"/>
              </a:rPr>
              <a:t>The minimum wage in Flagstaff would increase by the cost of living and remain “not less than” the prescribed levels or $2.00 per hour above the state minimum wage.</a:t>
            </a:r>
            <a:br>
              <a:rPr lang="en-US" sz="3600" b="1" dirty="0">
                <a:latin typeface="Times New Roman" charset="0"/>
                <a:ea typeface="Times New Roman" charset="0"/>
                <a:cs typeface="Times New Roman" charset="0"/>
              </a:rPr>
            </a:br>
            <a:r>
              <a:rPr lang="en-US" sz="3600" b="1" dirty="0">
                <a:latin typeface="Times New Roman" charset="0"/>
                <a:ea typeface="Times New Roman" charset="0"/>
                <a:cs typeface="Times New Roman" charset="0"/>
              </a:rPr>
              <a:t/>
            </a:r>
            <a:br>
              <a:rPr lang="en-US" sz="3600" b="1" dirty="0">
                <a:latin typeface="Times New Roman" charset="0"/>
                <a:ea typeface="Times New Roman" charset="0"/>
                <a:cs typeface="Times New Roman" charset="0"/>
              </a:rPr>
            </a:br>
            <a:endParaRPr lang="en-US" sz="3600" b="1" dirty="0">
              <a:latin typeface="Times New Roman" charset="0"/>
              <a:ea typeface="Times New Roman" charset="0"/>
              <a:cs typeface="Times New Roman" charset="0"/>
            </a:endParaRPr>
          </a:p>
        </p:txBody>
      </p:sp>
    </p:spTree>
    <p:extLst>
      <p:ext uri="{BB962C8B-B14F-4D97-AF65-F5344CB8AC3E}">
        <p14:creationId xmlns:p14="http://schemas.microsoft.com/office/powerpoint/2010/main" val="655413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latin typeface="Times New Roman" charset="0"/>
                <a:ea typeface="Times New Roman" charset="0"/>
                <a:cs typeface="Times New Roman" charset="0"/>
              </a:rPr>
              <a:t>EMPLOYEE BENEFITS  - A.R.S. § 23-381</a:t>
            </a:r>
            <a:br>
              <a:rPr lang="en-US" sz="3200" b="1" dirty="0">
                <a:latin typeface="Times New Roman" charset="0"/>
                <a:ea typeface="Times New Roman" charset="0"/>
                <a:cs typeface="Times New Roman" charset="0"/>
              </a:rPr>
            </a:br>
            <a:r>
              <a:rPr lang="en-US" sz="3200" b="1" dirty="0">
                <a:latin typeface="Times New Roman" charset="0"/>
                <a:ea typeface="Times New Roman" charset="0"/>
                <a:cs typeface="Times New Roman" charset="0"/>
              </a:rPr>
              <a:t/>
            </a:r>
            <a:br>
              <a:rPr lang="en-US" sz="3200" b="1" dirty="0">
                <a:latin typeface="Times New Roman" charset="0"/>
                <a:ea typeface="Times New Roman" charset="0"/>
                <a:cs typeface="Times New Roman" charset="0"/>
              </a:rPr>
            </a:br>
            <a:r>
              <a:rPr lang="en-US" sz="3200" b="1" dirty="0">
                <a:latin typeface="Times New Roman" charset="0"/>
                <a:ea typeface="Times New Roman" charset="0"/>
                <a:cs typeface="Times New Roman" charset="0"/>
              </a:rPr>
              <a:t>The paid sick time requirements “shall not apply to employees covered by a valid collective bargaining agreement, to the extent that such requirements are expressly waived in the collective bargaining agreement in clear and unambiguous terms.”</a:t>
            </a:r>
            <a:br>
              <a:rPr lang="en-US" sz="3200" b="1" dirty="0">
                <a:latin typeface="Times New Roman" charset="0"/>
                <a:ea typeface="Times New Roman" charset="0"/>
                <a:cs typeface="Times New Roman" charset="0"/>
              </a:rPr>
            </a:br>
            <a:r>
              <a:rPr lang="en-US" sz="3200" b="1" dirty="0">
                <a:latin typeface="Times New Roman" charset="0"/>
                <a:ea typeface="Times New Roman" charset="0"/>
                <a:cs typeface="Times New Roman" charset="0"/>
              </a:rPr>
              <a:t/>
            </a:r>
            <a:br>
              <a:rPr lang="en-US" sz="3200" b="1" dirty="0">
                <a:latin typeface="Times New Roman" charset="0"/>
                <a:ea typeface="Times New Roman" charset="0"/>
                <a:cs typeface="Times New Roman" charset="0"/>
              </a:rPr>
            </a:br>
            <a:r>
              <a:rPr lang="en-US" sz="3200" b="1" dirty="0">
                <a:latin typeface="Times New Roman" charset="0"/>
                <a:ea typeface="Times New Roman" charset="0"/>
                <a:cs typeface="Times New Roman" charset="0"/>
              </a:rPr>
              <a:t>The paid sick time requirements shall not apply to employees covered by a collective bargaining agreement in effect on the effective date of this Act until the collective bargaining agreement expires.</a:t>
            </a:r>
            <a:br>
              <a:rPr lang="en-US" sz="3200" b="1" dirty="0">
                <a:latin typeface="Times New Roman" charset="0"/>
                <a:ea typeface="Times New Roman" charset="0"/>
                <a:cs typeface="Times New Roman" charset="0"/>
              </a:rPr>
            </a:br>
            <a:r>
              <a:rPr lang="en-US" sz="3200" b="1" dirty="0">
                <a:latin typeface="Times New Roman" charset="0"/>
                <a:ea typeface="Times New Roman" charset="0"/>
                <a:cs typeface="Times New Roman" charset="0"/>
              </a:rPr>
              <a:t/>
            </a:r>
            <a:br>
              <a:rPr lang="en-US" sz="3200" b="1" dirty="0">
                <a:latin typeface="Times New Roman" charset="0"/>
                <a:ea typeface="Times New Roman" charset="0"/>
                <a:cs typeface="Times New Roman" charset="0"/>
              </a:rPr>
            </a:br>
            <a:endParaRPr lang="en-US" sz="3200" b="1" dirty="0">
              <a:latin typeface="Times New Roman" charset="0"/>
              <a:ea typeface="Times New Roman" charset="0"/>
              <a:cs typeface="Times New Roman" charset="0"/>
            </a:endParaRPr>
          </a:p>
        </p:txBody>
      </p:sp>
    </p:spTree>
    <p:extLst>
      <p:ext uri="{BB962C8B-B14F-4D97-AF65-F5344CB8AC3E}">
        <p14:creationId xmlns:p14="http://schemas.microsoft.com/office/powerpoint/2010/main" val="2410828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599" y="685800"/>
            <a:ext cx="10595113" cy="1485900"/>
          </a:xfrm>
        </p:spPr>
        <p:txBody>
          <a:bodyPr>
            <a:normAutofit fontScale="90000"/>
          </a:bodyPr>
          <a:lstStyle/>
          <a:p>
            <a:r>
              <a:rPr lang="en-US" sz="4900" b="1" dirty="0">
                <a:latin typeface="Times New Roman" charset="0"/>
                <a:ea typeface="Times New Roman" charset="0"/>
                <a:cs typeface="Times New Roman" charset="0"/>
              </a:rPr>
              <a:t/>
            </a:r>
            <a:br>
              <a:rPr lang="en-US" sz="4900" b="1" dirty="0">
                <a:latin typeface="Times New Roman" charset="0"/>
                <a:ea typeface="Times New Roman" charset="0"/>
                <a:cs typeface="Times New Roman" charset="0"/>
              </a:rPr>
            </a:br>
            <a:r>
              <a:rPr lang="en-US" sz="4900" b="1" dirty="0">
                <a:latin typeface="Times New Roman" charset="0"/>
                <a:ea typeface="Times New Roman" charset="0"/>
                <a:cs typeface="Times New Roman" charset="0"/>
              </a:rPr>
              <a:t>EMPLOYEE BENEFITS - A.R.S. § 23-378(A)</a:t>
            </a:r>
            <a:br>
              <a:rPr lang="en-US" sz="4900" b="1" dirty="0">
                <a:latin typeface="Times New Roman" charset="0"/>
                <a:ea typeface="Times New Roman" charset="0"/>
                <a:cs typeface="Times New Roman" charset="0"/>
              </a:rPr>
            </a:br>
            <a:r>
              <a:rPr lang="en-US" sz="4900" b="1" dirty="0">
                <a:latin typeface="Times New Roman" charset="0"/>
                <a:ea typeface="Times New Roman" charset="0"/>
                <a:cs typeface="Times New Roman" charset="0"/>
              </a:rPr>
              <a:t/>
            </a:r>
            <a:br>
              <a:rPr lang="en-US" sz="4900" b="1" dirty="0">
                <a:latin typeface="Times New Roman" charset="0"/>
                <a:ea typeface="Times New Roman" charset="0"/>
                <a:cs typeface="Times New Roman" charset="0"/>
              </a:rPr>
            </a:br>
            <a:r>
              <a:rPr lang="en-US" sz="4900" b="1" dirty="0">
                <a:latin typeface="Times New Roman" charset="0"/>
                <a:ea typeface="Times New Roman" charset="0"/>
                <a:cs typeface="Times New Roman" charset="0"/>
              </a:rPr>
              <a:t>Employers are not prohibited from adopting or retaining an earned paid sick time policy more generous than the one required herein.</a:t>
            </a:r>
            <a:br>
              <a:rPr lang="en-US" sz="4900" b="1" dirty="0">
                <a:latin typeface="Times New Roman" charset="0"/>
                <a:ea typeface="Times New Roman" charset="0"/>
                <a:cs typeface="Times New Roman" charset="0"/>
              </a:rPr>
            </a:br>
            <a:r>
              <a:rPr lang="en-US" dirty="0"/>
              <a:t/>
            </a:r>
            <a:br>
              <a:rPr lang="en-US" dirty="0"/>
            </a:br>
            <a:endParaRPr lang="en-US" dirty="0"/>
          </a:p>
        </p:txBody>
      </p:sp>
    </p:spTree>
    <p:extLst>
      <p:ext uri="{BB962C8B-B14F-4D97-AF65-F5344CB8AC3E}">
        <p14:creationId xmlns:p14="http://schemas.microsoft.com/office/powerpoint/2010/main" val="14171212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charset="0"/>
                <a:ea typeface="Times New Roman" charset="0"/>
                <a:cs typeface="Times New Roman" charset="0"/>
              </a:rPr>
              <a:t>EMPLOYEE BENEFITS - A.R.S. § 23-372(D)(1) &amp; (2)</a:t>
            </a:r>
            <a:br>
              <a:rPr lang="en-US" b="1" dirty="0">
                <a:latin typeface="Times New Roman" charset="0"/>
                <a:ea typeface="Times New Roman" charset="0"/>
                <a:cs typeface="Times New Roman" charset="0"/>
              </a:rPr>
            </a:br>
            <a:r>
              <a:rPr lang="en-US" b="1" dirty="0">
                <a:latin typeface="Times New Roman" charset="0"/>
                <a:ea typeface="Times New Roman" charset="0"/>
                <a:cs typeface="Times New Roman" charset="0"/>
              </a:rPr>
              <a:t/>
            </a:r>
            <a:br>
              <a:rPr lang="en-US" b="1" dirty="0">
                <a:latin typeface="Times New Roman" charset="0"/>
                <a:ea typeface="Times New Roman" charset="0"/>
                <a:cs typeface="Times New Roman" charset="0"/>
              </a:rPr>
            </a:br>
            <a:r>
              <a:rPr lang="en-US" b="1" dirty="0">
                <a:latin typeface="Times New Roman" charset="0"/>
                <a:ea typeface="Times New Roman" charset="0"/>
                <a:cs typeface="Times New Roman" charset="0"/>
              </a:rPr>
              <a:t>Earned paid sick time goes into effect on July 1, 2017.</a:t>
            </a:r>
            <a:br>
              <a:rPr lang="en-US" b="1" dirty="0">
                <a:latin typeface="Times New Roman" charset="0"/>
                <a:ea typeface="Times New Roman" charset="0"/>
                <a:cs typeface="Times New Roman" charset="0"/>
              </a:rPr>
            </a:br>
            <a:r>
              <a:rPr lang="en-US" b="1" dirty="0">
                <a:latin typeface="Times New Roman" charset="0"/>
                <a:ea typeface="Times New Roman" charset="0"/>
                <a:cs typeface="Times New Roman" charset="0"/>
              </a:rPr>
              <a:t/>
            </a:r>
            <a:br>
              <a:rPr lang="en-US" b="1" dirty="0">
                <a:latin typeface="Times New Roman" charset="0"/>
                <a:ea typeface="Times New Roman" charset="0"/>
                <a:cs typeface="Times New Roman" charset="0"/>
              </a:rPr>
            </a:br>
            <a:r>
              <a:rPr lang="en-US" b="1" dirty="0">
                <a:latin typeface="Times New Roman" charset="0"/>
                <a:ea typeface="Times New Roman" charset="0"/>
                <a:cs typeface="Times New Roman" charset="0"/>
              </a:rPr>
              <a:t>An employee may use earned paid sick time as it is accrued but new hires may be required to wait 90 days before using accrued paid sick time.</a:t>
            </a:r>
            <a:br>
              <a:rPr lang="en-US" b="1" dirty="0">
                <a:latin typeface="Times New Roman" charset="0"/>
                <a:ea typeface="Times New Roman" charset="0"/>
                <a:cs typeface="Times New Roman" charset="0"/>
              </a:rPr>
            </a:br>
            <a:r>
              <a:rPr lang="en-US" b="1" dirty="0">
                <a:latin typeface="Times New Roman" charset="0"/>
                <a:ea typeface="Times New Roman" charset="0"/>
                <a:cs typeface="Times New Roman" charset="0"/>
              </a:rPr>
              <a:t/>
            </a:r>
            <a:br>
              <a:rPr lang="en-US" b="1" dirty="0">
                <a:latin typeface="Times New Roman" charset="0"/>
                <a:ea typeface="Times New Roman" charset="0"/>
                <a:cs typeface="Times New Roman" charset="0"/>
              </a:rPr>
            </a:br>
            <a:endParaRPr lang="en-US" b="1" dirty="0">
              <a:latin typeface="Times New Roman" charset="0"/>
              <a:ea typeface="Times New Roman" charset="0"/>
              <a:cs typeface="Times New Roman" charset="0"/>
            </a:endParaRPr>
          </a:p>
        </p:txBody>
      </p:sp>
    </p:spTree>
    <p:extLst>
      <p:ext uri="{BB962C8B-B14F-4D97-AF65-F5344CB8AC3E}">
        <p14:creationId xmlns:p14="http://schemas.microsoft.com/office/powerpoint/2010/main" val="12330882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10820400" cy="1485900"/>
          </a:xfrm>
        </p:spPr>
        <p:txBody>
          <a:bodyPr>
            <a:normAutofit fontScale="90000"/>
          </a:bodyPr>
          <a:lstStyle/>
          <a:p>
            <a:r>
              <a:rPr lang="en-US" b="1" dirty="0">
                <a:latin typeface="Times New Roman" charset="0"/>
                <a:ea typeface="Times New Roman" charset="0"/>
                <a:cs typeface="Times New Roman" charset="0"/>
              </a:rPr>
              <a:t>EMPLOYEE BENEFITS - A.R.S. § 23-372(A)</a:t>
            </a:r>
            <a:br>
              <a:rPr lang="en-US" b="1" dirty="0">
                <a:latin typeface="Times New Roman" charset="0"/>
                <a:ea typeface="Times New Roman" charset="0"/>
                <a:cs typeface="Times New Roman" charset="0"/>
              </a:rPr>
            </a:br>
            <a:r>
              <a:rPr lang="en-US" b="1" dirty="0">
                <a:latin typeface="Times New Roman" charset="0"/>
                <a:ea typeface="Times New Roman" charset="0"/>
                <a:cs typeface="Times New Roman" charset="0"/>
              </a:rPr>
              <a:t/>
            </a:r>
            <a:br>
              <a:rPr lang="en-US" b="1" dirty="0">
                <a:latin typeface="Times New Roman" charset="0"/>
                <a:ea typeface="Times New Roman" charset="0"/>
                <a:cs typeface="Times New Roman" charset="0"/>
              </a:rPr>
            </a:br>
            <a:r>
              <a:rPr lang="en-US" b="1" dirty="0">
                <a:latin typeface="Times New Roman" charset="0"/>
                <a:ea typeface="Times New Roman" charset="0"/>
                <a:cs typeface="Times New Roman" charset="0"/>
              </a:rPr>
              <a:t>Employees of an employer with 15 or more employees shall accrue a minimum of one hour of earned paid sick time for every 30 hours worked, but employees shall not be entitled to accrue or use more than 40 hours of earned paid sick time per year, unless the employer selects a higher limit.</a:t>
            </a:r>
            <a:br>
              <a:rPr lang="en-US" b="1" dirty="0">
                <a:latin typeface="Times New Roman" charset="0"/>
                <a:ea typeface="Times New Roman" charset="0"/>
                <a:cs typeface="Times New Roman" charset="0"/>
              </a:rPr>
            </a:br>
            <a:r>
              <a:rPr lang="en-US" b="1" dirty="0">
                <a:latin typeface="Times New Roman" charset="0"/>
                <a:ea typeface="Times New Roman" charset="0"/>
                <a:cs typeface="Times New Roman" charset="0"/>
              </a:rPr>
              <a:t/>
            </a:r>
            <a:br>
              <a:rPr lang="en-US" b="1" dirty="0">
                <a:latin typeface="Times New Roman" charset="0"/>
                <a:ea typeface="Times New Roman" charset="0"/>
                <a:cs typeface="Times New Roman" charset="0"/>
              </a:rPr>
            </a:br>
            <a:endParaRPr lang="en-US" b="1" dirty="0">
              <a:latin typeface="Times New Roman" charset="0"/>
              <a:ea typeface="Times New Roman" charset="0"/>
              <a:cs typeface="Times New Roman" charset="0"/>
            </a:endParaRPr>
          </a:p>
        </p:txBody>
      </p:sp>
    </p:spTree>
    <p:extLst>
      <p:ext uri="{BB962C8B-B14F-4D97-AF65-F5344CB8AC3E}">
        <p14:creationId xmlns:p14="http://schemas.microsoft.com/office/powerpoint/2010/main" val="4720880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10356574" cy="1485900"/>
          </a:xfrm>
        </p:spPr>
        <p:txBody>
          <a:bodyPr>
            <a:normAutofit fontScale="90000"/>
          </a:bodyPr>
          <a:lstStyle/>
          <a:p>
            <a:r>
              <a:rPr lang="en-US" b="1" dirty="0">
                <a:latin typeface="Times New Roman" charset="0"/>
                <a:ea typeface="Times New Roman" charset="0"/>
                <a:cs typeface="Times New Roman" charset="0"/>
              </a:rPr>
              <a:t>EMPLOYEE BENEFITS - A.R.S. § 23-372(B)</a:t>
            </a:r>
            <a:br>
              <a:rPr lang="en-US" b="1" dirty="0">
                <a:latin typeface="Times New Roman" charset="0"/>
                <a:ea typeface="Times New Roman" charset="0"/>
                <a:cs typeface="Times New Roman" charset="0"/>
              </a:rPr>
            </a:br>
            <a:r>
              <a:rPr lang="en-US" b="1" dirty="0">
                <a:latin typeface="Times New Roman" charset="0"/>
                <a:ea typeface="Times New Roman" charset="0"/>
                <a:cs typeface="Times New Roman" charset="0"/>
              </a:rPr>
              <a:t/>
            </a:r>
            <a:br>
              <a:rPr lang="en-US" b="1" dirty="0">
                <a:latin typeface="Times New Roman" charset="0"/>
                <a:ea typeface="Times New Roman" charset="0"/>
                <a:cs typeface="Times New Roman" charset="0"/>
              </a:rPr>
            </a:br>
            <a:r>
              <a:rPr lang="en-US" b="1" dirty="0">
                <a:latin typeface="Times New Roman" charset="0"/>
                <a:ea typeface="Times New Roman" charset="0"/>
                <a:cs typeface="Times New Roman" charset="0"/>
              </a:rPr>
              <a:t>Employees of an employer with fewer than 15 employees shall accrue a minimum of one hour of earned paid sick time for every 30 hours worked, but employees shall not be entitled to accrue or use more than 24 hours of earned paid sick time per year, unless the employer selects a higher limit.</a:t>
            </a:r>
            <a:br>
              <a:rPr lang="en-US" b="1" dirty="0">
                <a:latin typeface="Times New Roman" charset="0"/>
                <a:ea typeface="Times New Roman" charset="0"/>
                <a:cs typeface="Times New Roman" charset="0"/>
              </a:rPr>
            </a:br>
            <a:r>
              <a:rPr lang="en-US" b="1" dirty="0">
                <a:latin typeface="Times New Roman" charset="0"/>
                <a:ea typeface="Times New Roman" charset="0"/>
                <a:cs typeface="Times New Roman" charset="0"/>
              </a:rPr>
              <a:t/>
            </a:r>
            <a:br>
              <a:rPr lang="en-US" b="1" dirty="0">
                <a:latin typeface="Times New Roman" charset="0"/>
                <a:ea typeface="Times New Roman" charset="0"/>
                <a:cs typeface="Times New Roman" charset="0"/>
              </a:rPr>
            </a:br>
            <a:endParaRPr lang="en-US" b="1" dirty="0">
              <a:latin typeface="Times New Roman" charset="0"/>
              <a:ea typeface="Times New Roman" charset="0"/>
              <a:cs typeface="Times New Roman" charset="0"/>
            </a:endParaRPr>
          </a:p>
        </p:txBody>
      </p:sp>
    </p:spTree>
    <p:extLst>
      <p:ext uri="{BB962C8B-B14F-4D97-AF65-F5344CB8AC3E}">
        <p14:creationId xmlns:p14="http://schemas.microsoft.com/office/powerpoint/2010/main" val="1924748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689652" y="1053548"/>
            <a:ext cx="9601200" cy="4893365"/>
          </a:xfrm>
        </p:spPr>
        <p:txBody>
          <a:bodyPr>
            <a:normAutofit fontScale="85000" lnSpcReduction="20000"/>
          </a:bodyPr>
          <a:lstStyle/>
          <a:p>
            <a:pPr marL="0" indent="0">
              <a:buNone/>
            </a:pPr>
            <a:r>
              <a:rPr lang="en-US" sz="4800" b="1" dirty="0">
                <a:latin typeface="Times New Roman" charset="0"/>
                <a:ea typeface="Times New Roman" charset="0"/>
                <a:cs typeface="Times New Roman" charset="0"/>
              </a:rPr>
              <a:t>Section 1 of Proposition 206 stated that “This act may be cited as the ‘The Fair Wages and Healthy Families Act</a:t>
            </a:r>
            <a:r>
              <a:rPr lang="en-US" sz="4800" b="1" dirty="0" smtClean="0">
                <a:latin typeface="Times New Roman" charset="0"/>
                <a:ea typeface="Times New Roman" charset="0"/>
                <a:cs typeface="Times New Roman" charset="0"/>
              </a:rPr>
              <a:t>’”</a:t>
            </a:r>
          </a:p>
          <a:p>
            <a:pPr marL="0" indent="0">
              <a:buNone/>
            </a:pPr>
            <a:endParaRPr lang="en-US" sz="4800" b="1" dirty="0">
              <a:latin typeface="Times New Roman" charset="0"/>
              <a:ea typeface="Times New Roman" charset="0"/>
              <a:cs typeface="Times New Roman" charset="0"/>
            </a:endParaRPr>
          </a:p>
          <a:p>
            <a:pPr marL="0" indent="0">
              <a:buNone/>
            </a:pPr>
            <a:r>
              <a:rPr lang="en-US" sz="4800" b="1" dirty="0">
                <a:latin typeface="Times New Roman" charset="0"/>
                <a:ea typeface="Times New Roman" charset="0"/>
                <a:cs typeface="Times New Roman" charset="0"/>
              </a:rPr>
              <a:t/>
            </a:r>
            <a:br>
              <a:rPr lang="en-US" sz="4800" b="1" dirty="0">
                <a:latin typeface="Times New Roman" charset="0"/>
                <a:ea typeface="Times New Roman" charset="0"/>
                <a:cs typeface="Times New Roman" charset="0"/>
              </a:rPr>
            </a:br>
            <a:r>
              <a:rPr lang="en-US" sz="4800" b="1" dirty="0">
                <a:latin typeface="Times New Roman" charset="0"/>
                <a:ea typeface="Times New Roman" charset="0"/>
                <a:cs typeface="Times New Roman" charset="0"/>
              </a:rPr>
              <a:t>Section 2 of Proposition 206 changed the name of the article from “MINIMUM WAGE” to “MINIMUM WAGE AND EMPLOYEE BENEFITS</a:t>
            </a:r>
            <a:r>
              <a:rPr lang="en-US" sz="4800" b="1" dirty="0" smtClean="0">
                <a:latin typeface="Times New Roman" charset="0"/>
                <a:ea typeface="Times New Roman" charset="0"/>
                <a:cs typeface="Times New Roman" charset="0"/>
              </a:rPr>
              <a:t>”</a:t>
            </a:r>
            <a:r>
              <a:rPr lang="en-US" dirty="0"/>
              <a:t/>
            </a:r>
            <a:br>
              <a:rPr lang="en-US" dirty="0"/>
            </a:br>
            <a:endParaRPr lang="en-US" dirty="0"/>
          </a:p>
        </p:txBody>
      </p:sp>
    </p:spTree>
    <p:extLst>
      <p:ext uri="{BB962C8B-B14F-4D97-AF65-F5344CB8AC3E}">
        <p14:creationId xmlns:p14="http://schemas.microsoft.com/office/powerpoint/2010/main" val="19505641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3061" y="685800"/>
            <a:ext cx="10893287" cy="1485900"/>
          </a:xfrm>
        </p:spPr>
        <p:txBody>
          <a:bodyPr>
            <a:normAutofit fontScale="90000"/>
          </a:bodyPr>
          <a:lstStyle/>
          <a:p>
            <a:r>
              <a:rPr lang="en-US" sz="4900" b="1" dirty="0">
                <a:latin typeface="Times New Roman" charset="0"/>
                <a:ea typeface="Times New Roman" charset="0"/>
                <a:cs typeface="Times New Roman" charset="0"/>
              </a:rPr>
              <a:t>EMPLOYEE BENEFITS - A.R.S. § 23-372©</a:t>
            </a:r>
            <a:br>
              <a:rPr lang="en-US" sz="4900" b="1" dirty="0">
                <a:latin typeface="Times New Roman" charset="0"/>
                <a:ea typeface="Times New Roman" charset="0"/>
                <a:cs typeface="Times New Roman" charset="0"/>
              </a:rPr>
            </a:br>
            <a:r>
              <a:rPr lang="en-US" sz="4900" b="1" dirty="0">
                <a:latin typeface="Times New Roman" charset="0"/>
                <a:ea typeface="Times New Roman" charset="0"/>
                <a:cs typeface="Times New Roman" charset="0"/>
              </a:rPr>
              <a:t/>
            </a:r>
            <a:br>
              <a:rPr lang="en-US" sz="4900" b="1" dirty="0">
                <a:latin typeface="Times New Roman" charset="0"/>
                <a:ea typeface="Times New Roman" charset="0"/>
                <a:cs typeface="Times New Roman" charset="0"/>
              </a:rPr>
            </a:br>
            <a:r>
              <a:rPr lang="en-US" sz="4900" b="1" dirty="0">
                <a:latin typeface="Times New Roman" charset="0"/>
                <a:ea typeface="Times New Roman" charset="0"/>
                <a:cs typeface="Times New Roman" charset="0"/>
              </a:rPr>
              <a:t>In determining the number of employees performing work for an employer for compensation during a given week, all employees performing work for compensation on a full-time, part-time or temporary basis shall be counted.</a:t>
            </a:r>
            <a:r>
              <a:rPr lang="en-US" b="1" dirty="0">
                <a:latin typeface="Times New Roman" charset="0"/>
                <a:ea typeface="Times New Roman" charset="0"/>
                <a:cs typeface="Times New Roman" charset="0"/>
              </a:rPr>
              <a:t/>
            </a:r>
            <a:br>
              <a:rPr lang="en-US" b="1" dirty="0">
                <a:latin typeface="Times New Roman" charset="0"/>
                <a:ea typeface="Times New Roman" charset="0"/>
                <a:cs typeface="Times New Roman" charset="0"/>
              </a:rPr>
            </a:br>
            <a:r>
              <a:rPr lang="en-US" b="1" dirty="0">
                <a:latin typeface="Times New Roman" charset="0"/>
                <a:ea typeface="Times New Roman" charset="0"/>
                <a:cs typeface="Times New Roman" charset="0"/>
              </a:rPr>
              <a:t/>
            </a:r>
            <a:br>
              <a:rPr lang="en-US" b="1" dirty="0">
                <a:latin typeface="Times New Roman" charset="0"/>
                <a:ea typeface="Times New Roman" charset="0"/>
                <a:cs typeface="Times New Roman" charset="0"/>
              </a:rPr>
            </a:br>
            <a:endParaRPr lang="en-US" b="1" dirty="0">
              <a:latin typeface="Times New Roman" charset="0"/>
              <a:ea typeface="Times New Roman" charset="0"/>
              <a:cs typeface="Times New Roman" charset="0"/>
            </a:endParaRPr>
          </a:p>
        </p:txBody>
      </p:sp>
    </p:spTree>
    <p:extLst>
      <p:ext uri="{BB962C8B-B14F-4D97-AF65-F5344CB8AC3E}">
        <p14:creationId xmlns:p14="http://schemas.microsoft.com/office/powerpoint/2010/main" val="19892553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599" y="685800"/>
            <a:ext cx="10575235" cy="1485900"/>
          </a:xfrm>
        </p:spPr>
        <p:txBody>
          <a:bodyPr>
            <a:noAutofit/>
          </a:bodyPr>
          <a:lstStyle/>
          <a:p>
            <a:r>
              <a:rPr lang="en-US" b="1" dirty="0">
                <a:latin typeface="Times New Roman" charset="0"/>
                <a:ea typeface="Times New Roman" charset="0"/>
                <a:cs typeface="Times New Roman" charset="0"/>
              </a:rPr>
              <a:t>EMPLOYEE BENEFITS - A.R.S. § 23-372(D)(3)</a:t>
            </a:r>
            <a:br>
              <a:rPr lang="en-US" b="1" dirty="0">
                <a:latin typeface="Times New Roman" charset="0"/>
                <a:ea typeface="Times New Roman" charset="0"/>
                <a:cs typeface="Times New Roman" charset="0"/>
              </a:rPr>
            </a:br>
            <a:r>
              <a:rPr lang="en-US" b="1" dirty="0">
                <a:latin typeface="Times New Roman" charset="0"/>
                <a:ea typeface="Times New Roman" charset="0"/>
                <a:cs typeface="Times New Roman" charset="0"/>
              </a:rPr>
              <a:t/>
            </a:r>
            <a:br>
              <a:rPr lang="en-US" b="1" dirty="0">
                <a:latin typeface="Times New Roman" charset="0"/>
                <a:ea typeface="Times New Roman" charset="0"/>
                <a:cs typeface="Times New Roman" charset="0"/>
              </a:rPr>
            </a:br>
            <a:r>
              <a:rPr lang="en-US" b="1" dirty="0">
                <a:latin typeface="Times New Roman" charset="0"/>
                <a:ea typeface="Times New Roman" charset="0"/>
                <a:cs typeface="Times New Roman" charset="0"/>
              </a:rPr>
              <a:t>FLSA exempt employees are assumed to work 40 hours per week for purposes of paid sick-leave accrual unless their regular work week is less than 40 hours.</a:t>
            </a:r>
            <a:br>
              <a:rPr lang="en-US" b="1" dirty="0">
                <a:latin typeface="Times New Roman" charset="0"/>
                <a:ea typeface="Times New Roman" charset="0"/>
                <a:cs typeface="Times New Roman" charset="0"/>
              </a:rPr>
            </a:br>
            <a:r>
              <a:rPr lang="en-US" b="1" dirty="0">
                <a:latin typeface="Times New Roman" charset="0"/>
                <a:ea typeface="Times New Roman" charset="0"/>
                <a:cs typeface="Times New Roman" charset="0"/>
              </a:rPr>
              <a:t/>
            </a:r>
            <a:br>
              <a:rPr lang="en-US" b="1" dirty="0">
                <a:latin typeface="Times New Roman" charset="0"/>
                <a:ea typeface="Times New Roman" charset="0"/>
                <a:cs typeface="Times New Roman" charset="0"/>
              </a:rPr>
            </a:br>
            <a:endParaRPr lang="en-US" b="1" dirty="0">
              <a:latin typeface="Times New Roman" charset="0"/>
              <a:ea typeface="Times New Roman" charset="0"/>
              <a:cs typeface="Times New Roman" charset="0"/>
            </a:endParaRPr>
          </a:p>
        </p:txBody>
      </p:sp>
    </p:spTree>
    <p:extLst>
      <p:ext uri="{BB962C8B-B14F-4D97-AF65-F5344CB8AC3E}">
        <p14:creationId xmlns:p14="http://schemas.microsoft.com/office/powerpoint/2010/main" val="11145144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10177670" cy="1485900"/>
          </a:xfrm>
        </p:spPr>
        <p:txBody>
          <a:bodyPr>
            <a:normAutofit fontScale="90000"/>
          </a:bodyPr>
          <a:lstStyle/>
          <a:p>
            <a:r>
              <a:rPr lang="en-US" b="1" dirty="0">
                <a:latin typeface="Times New Roman" charset="0"/>
                <a:ea typeface="Times New Roman" charset="0"/>
                <a:cs typeface="Times New Roman" charset="0"/>
              </a:rPr>
              <a:t/>
            </a:r>
            <a:br>
              <a:rPr lang="en-US" b="1" dirty="0">
                <a:latin typeface="Times New Roman" charset="0"/>
                <a:ea typeface="Times New Roman" charset="0"/>
                <a:cs typeface="Times New Roman" charset="0"/>
              </a:rPr>
            </a:br>
            <a:r>
              <a:rPr lang="en-US" b="1" dirty="0">
                <a:latin typeface="Times New Roman" charset="0"/>
                <a:ea typeface="Times New Roman" charset="0"/>
                <a:cs typeface="Times New Roman" charset="0"/>
              </a:rPr>
              <a:t>EMPLOYEE BENEFITS - A.R.S. § 23-372(E)</a:t>
            </a:r>
            <a:br>
              <a:rPr lang="en-US" b="1" dirty="0">
                <a:latin typeface="Times New Roman" charset="0"/>
                <a:ea typeface="Times New Roman" charset="0"/>
                <a:cs typeface="Times New Roman" charset="0"/>
              </a:rPr>
            </a:br>
            <a:r>
              <a:rPr lang="en-US" b="1" dirty="0">
                <a:latin typeface="Times New Roman" charset="0"/>
                <a:ea typeface="Times New Roman" charset="0"/>
                <a:cs typeface="Times New Roman" charset="0"/>
              </a:rPr>
              <a:t/>
            </a:r>
            <a:br>
              <a:rPr lang="en-US" b="1" dirty="0">
                <a:latin typeface="Times New Roman" charset="0"/>
                <a:ea typeface="Times New Roman" charset="0"/>
                <a:cs typeface="Times New Roman" charset="0"/>
              </a:rPr>
            </a:br>
            <a:r>
              <a:rPr lang="en-US" b="1" dirty="0">
                <a:latin typeface="Times New Roman" charset="0"/>
                <a:ea typeface="Times New Roman" charset="0"/>
                <a:cs typeface="Times New Roman" charset="0"/>
              </a:rPr>
              <a:t>An employer with a paid leave policy, such as PTO, who makes available an amount of paid leave sufficient to meet the accrual requirements of this section is not required to provide additional paid sick time.</a:t>
            </a:r>
            <a:br>
              <a:rPr lang="en-US" b="1" dirty="0">
                <a:latin typeface="Times New Roman" charset="0"/>
                <a:ea typeface="Times New Roman" charset="0"/>
                <a:cs typeface="Times New Roman" charset="0"/>
              </a:rPr>
            </a:br>
            <a:r>
              <a:rPr lang="en-US" b="1" dirty="0">
                <a:latin typeface="Times New Roman" charset="0"/>
                <a:ea typeface="Times New Roman" charset="0"/>
                <a:cs typeface="Times New Roman" charset="0"/>
              </a:rPr>
              <a:t/>
            </a:r>
            <a:br>
              <a:rPr lang="en-US" b="1" dirty="0">
                <a:latin typeface="Times New Roman" charset="0"/>
                <a:ea typeface="Times New Roman" charset="0"/>
                <a:cs typeface="Times New Roman" charset="0"/>
              </a:rPr>
            </a:br>
            <a:endParaRPr lang="en-US" b="1" dirty="0">
              <a:latin typeface="Times New Roman" charset="0"/>
              <a:ea typeface="Times New Roman" charset="0"/>
              <a:cs typeface="Times New Roman" charset="0"/>
            </a:endParaRPr>
          </a:p>
        </p:txBody>
      </p:sp>
    </p:spTree>
    <p:extLst>
      <p:ext uri="{BB962C8B-B14F-4D97-AF65-F5344CB8AC3E}">
        <p14:creationId xmlns:p14="http://schemas.microsoft.com/office/powerpoint/2010/main" val="16985267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3304" y="566530"/>
            <a:ext cx="10820400" cy="5734878"/>
          </a:xfrm>
        </p:spPr>
        <p:txBody>
          <a:bodyPr>
            <a:normAutofit fontScale="90000"/>
          </a:bodyPr>
          <a:lstStyle/>
          <a:p>
            <a:r>
              <a:rPr lang="en-US" b="1" dirty="0">
                <a:latin typeface="Times New Roman" charset="0"/>
                <a:ea typeface="Times New Roman" charset="0"/>
                <a:cs typeface="Times New Roman" charset="0"/>
              </a:rPr>
              <a:t>EMPLOYEE BENEFITS - A.R.S. § 23-372(D)(4)</a:t>
            </a:r>
            <a:br>
              <a:rPr lang="en-US" b="1" dirty="0">
                <a:latin typeface="Times New Roman" charset="0"/>
                <a:ea typeface="Times New Roman" charset="0"/>
                <a:cs typeface="Times New Roman" charset="0"/>
              </a:rPr>
            </a:br>
            <a:r>
              <a:rPr lang="en-US" b="1" dirty="0">
                <a:latin typeface="Times New Roman" charset="0"/>
                <a:ea typeface="Times New Roman" charset="0"/>
                <a:cs typeface="Times New Roman" charset="0"/>
              </a:rPr>
              <a:t/>
            </a:r>
            <a:br>
              <a:rPr lang="en-US" b="1" dirty="0">
                <a:latin typeface="Times New Roman" charset="0"/>
                <a:ea typeface="Times New Roman" charset="0"/>
                <a:cs typeface="Times New Roman" charset="0"/>
              </a:rPr>
            </a:br>
            <a:r>
              <a:rPr lang="en-US" b="1" dirty="0">
                <a:latin typeface="Times New Roman" charset="0"/>
                <a:ea typeface="Times New Roman" charset="0"/>
                <a:cs typeface="Times New Roman" charset="0"/>
              </a:rPr>
              <a:t>Employees may carry over earned leave to the following year, subject to the limitations on usage in that following year.</a:t>
            </a:r>
            <a:br>
              <a:rPr lang="en-US" b="1" dirty="0">
                <a:latin typeface="Times New Roman" charset="0"/>
                <a:ea typeface="Times New Roman" charset="0"/>
                <a:cs typeface="Times New Roman" charset="0"/>
              </a:rPr>
            </a:br>
            <a:r>
              <a:rPr lang="en-US" b="1" dirty="0">
                <a:latin typeface="Times New Roman" charset="0"/>
                <a:ea typeface="Times New Roman" charset="0"/>
                <a:cs typeface="Times New Roman" charset="0"/>
              </a:rPr>
              <a:t/>
            </a:r>
            <a:br>
              <a:rPr lang="en-US" b="1" dirty="0">
                <a:latin typeface="Times New Roman" charset="0"/>
                <a:ea typeface="Times New Roman" charset="0"/>
                <a:cs typeface="Times New Roman" charset="0"/>
              </a:rPr>
            </a:br>
            <a:r>
              <a:rPr lang="en-US" b="1" dirty="0">
                <a:latin typeface="Times New Roman" charset="0"/>
                <a:ea typeface="Times New Roman" charset="0"/>
                <a:cs typeface="Times New Roman" charset="0"/>
              </a:rPr>
              <a:t>Employers can avoid the rollover, but only if the employer pays out the earned sick leave at the end of the year and grants the full allotment of sick leave for the following year.</a:t>
            </a:r>
          </a:p>
        </p:txBody>
      </p:sp>
    </p:spTree>
    <p:extLst>
      <p:ext uri="{BB962C8B-B14F-4D97-AF65-F5344CB8AC3E}">
        <p14:creationId xmlns:p14="http://schemas.microsoft.com/office/powerpoint/2010/main" val="952689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3060" y="665922"/>
            <a:ext cx="10820401" cy="5734878"/>
          </a:xfrm>
        </p:spPr>
        <p:txBody>
          <a:bodyPr>
            <a:noAutofit/>
          </a:bodyPr>
          <a:lstStyle/>
          <a:p>
            <a:r>
              <a:rPr lang="en-US" sz="4000" b="1" dirty="0">
                <a:latin typeface="Times New Roman" charset="0"/>
                <a:ea typeface="Times New Roman" charset="0"/>
                <a:cs typeface="Times New Roman" charset="0"/>
              </a:rPr>
              <a:t>EMPLOYEE BENEFITS - A.R.S. § 23-372(D)(5)</a:t>
            </a:r>
            <a:br>
              <a:rPr lang="en-US" sz="4000" b="1" dirty="0">
                <a:latin typeface="Times New Roman" charset="0"/>
                <a:ea typeface="Times New Roman" charset="0"/>
                <a:cs typeface="Times New Roman" charset="0"/>
              </a:rPr>
            </a:br>
            <a:r>
              <a:rPr lang="en-US" sz="4000" b="1" dirty="0">
                <a:latin typeface="Times New Roman" charset="0"/>
                <a:ea typeface="Times New Roman" charset="0"/>
                <a:cs typeface="Times New Roman" charset="0"/>
              </a:rPr>
              <a:t/>
            </a:r>
            <a:br>
              <a:rPr lang="en-US" sz="4000" b="1" dirty="0">
                <a:latin typeface="Times New Roman" charset="0"/>
                <a:ea typeface="Times New Roman" charset="0"/>
                <a:cs typeface="Times New Roman" charset="0"/>
              </a:rPr>
            </a:br>
            <a:r>
              <a:rPr lang="en-US" sz="4000" b="1" dirty="0">
                <a:latin typeface="Times New Roman" charset="0"/>
                <a:ea typeface="Times New Roman" charset="0"/>
                <a:cs typeface="Times New Roman" charset="0"/>
              </a:rPr>
              <a:t>Where there is a separation from employment and the employee is rehired within nine months of separation by the same employer, previously accrued earned paid sick time that had not been used shall be reinstated.  Further, the shall be entitled to use accrued earned paid sick time and accrue additional earned paid sick time at the re-commencement of employment.</a:t>
            </a:r>
            <a:br>
              <a:rPr lang="en-US" sz="4000" b="1" dirty="0">
                <a:latin typeface="Times New Roman" charset="0"/>
                <a:ea typeface="Times New Roman" charset="0"/>
                <a:cs typeface="Times New Roman" charset="0"/>
              </a:rPr>
            </a:br>
            <a:r>
              <a:rPr lang="en-US" sz="4000" b="1" dirty="0">
                <a:latin typeface="Times New Roman" charset="0"/>
                <a:ea typeface="Times New Roman" charset="0"/>
                <a:cs typeface="Times New Roman" charset="0"/>
              </a:rPr>
              <a:t/>
            </a:r>
            <a:br>
              <a:rPr lang="en-US" sz="4000" b="1" dirty="0">
                <a:latin typeface="Times New Roman" charset="0"/>
                <a:ea typeface="Times New Roman" charset="0"/>
                <a:cs typeface="Times New Roman" charset="0"/>
              </a:rPr>
            </a:br>
            <a:endParaRPr lang="en-US" sz="4000" b="1" dirty="0">
              <a:latin typeface="Times New Roman" charset="0"/>
              <a:ea typeface="Times New Roman" charset="0"/>
              <a:cs typeface="Times New Roman" charset="0"/>
            </a:endParaRPr>
          </a:p>
        </p:txBody>
      </p:sp>
    </p:spTree>
    <p:extLst>
      <p:ext uri="{BB962C8B-B14F-4D97-AF65-F5344CB8AC3E}">
        <p14:creationId xmlns:p14="http://schemas.microsoft.com/office/powerpoint/2010/main" val="12244190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4888" y="1103242"/>
            <a:ext cx="11211338" cy="5337313"/>
          </a:xfrm>
        </p:spPr>
        <p:txBody>
          <a:bodyPr>
            <a:noAutofit/>
          </a:bodyPr>
          <a:lstStyle/>
          <a:p>
            <a:r>
              <a:rPr lang="en-US" b="1" dirty="0">
                <a:latin typeface="Times New Roman" charset="0"/>
                <a:ea typeface="Times New Roman" charset="0"/>
                <a:cs typeface="Times New Roman" charset="0"/>
              </a:rPr>
              <a:t>EMPLOYEE BENEFITS - A.R.S. § 23-372(F)</a:t>
            </a:r>
            <a:br>
              <a:rPr lang="en-US" b="1" dirty="0">
                <a:latin typeface="Times New Roman" charset="0"/>
                <a:ea typeface="Times New Roman" charset="0"/>
                <a:cs typeface="Times New Roman" charset="0"/>
              </a:rPr>
            </a:br>
            <a:r>
              <a:rPr lang="en-US" b="1" dirty="0">
                <a:latin typeface="Times New Roman" charset="0"/>
                <a:ea typeface="Times New Roman" charset="0"/>
                <a:cs typeface="Times New Roman" charset="0"/>
              </a:rPr>
              <a:t/>
            </a:r>
            <a:br>
              <a:rPr lang="en-US" b="1" dirty="0">
                <a:latin typeface="Times New Roman" charset="0"/>
                <a:ea typeface="Times New Roman" charset="0"/>
                <a:cs typeface="Times New Roman" charset="0"/>
              </a:rPr>
            </a:br>
            <a:r>
              <a:rPr lang="en-US" b="1" dirty="0">
                <a:latin typeface="Times New Roman" charset="0"/>
                <a:ea typeface="Times New Roman" charset="0"/>
                <a:cs typeface="Times New Roman" charset="0"/>
              </a:rPr>
              <a:t>No requirement to reimburse an employee for accrued paid sick time that has not been used at the time of their separation from employment.</a:t>
            </a:r>
            <a:br>
              <a:rPr lang="en-US" b="1" dirty="0">
                <a:latin typeface="Times New Roman" charset="0"/>
                <a:ea typeface="Times New Roman" charset="0"/>
                <a:cs typeface="Times New Roman" charset="0"/>
              </a:rPr>
            </a:br>
            <a:r>
              <a:rPr lang="en-US" b="1" dirty="0">
                <a:latin typeface="Times New Roman" charset="0"/>
                <a:ea typeface="Times New Roman" charset="0"/>
                <a:cs typeface="Times New Roman" charset="0"/>
              </a:rPr>
              <a:t/>
            </a:r>
            <a:br>
              <a:rPr lang="en-US" b="1" dirty="0">
                <a:latin typeface="Times New Roman" charset="0"/>
                <a:ea typeface="Times New Roman" charset="0"/>
                <a:cs typeface="Times New Roman" charset="0"/>
              </a:rPr>
            </a:br>
            <a:endParaRPr lang="en-US" b="1" dirty="0">
              <a:latin typeface="Times New Roman" charset="0"/>
              <a:ea typeface="Times New Roman" charset="0"/>
              <a:cs typeface="Times New Roman" charset="0"/>
            </a:endParaRPr>
          </a:p>
        </p:txBody>
      </p:sp>
    </p:spTree>
    <p:extLst>
      <p:ext uri="{BB962C8B-B14F-4D97-AF65-F5344CB8AC3E}">
        <p14:creationId xmlns:p14="http://schemas.microsoft.com/office/powerpoint/2010/main" val="3271839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3182" y="526773"/>
            <a:ext cx="10634870" cy="5635487"/>
          </a:xfrm>
        </p:spPr>
        <p:txBody>
          <a:bodyPr>
            <a:noAutofit/>
          </a:bodyPr>
          <a:lstStyle/>
          <a:p>
            <a:r>
              <a:rPr lang="en-US" sz="3600" b="1" dirty="0">
                <a:latin typeface="Times New Roman" charset="0"/>
                <a:ea typeface="Times New Roman" charset="0"/>
                <a:cs typeface="Times New Roman" charset="0"/>
              </a:rPr>
              <a:t>EMPLOYEE BENEFITS - A.R.S. § 23-373(A)</a:t>
            </a:r>
            <a:br>
              <a:rPr lang="en-US" sz="3600" b="1" dirty="0">
                <a:latin typeface="Times New Roman" charset="0"/>
                <a:ea typeface="Times New Roman" charset="0"/>
                <a:cs typeface="Times New Roman" charset="0"/>
              </a:rPr>
            </a:br>
            <a:r>
              <a:rPr lang="en-US" sz="3600" b="1" dirty="0">
                <a:latin typeface="Times New Roman" charset="0"/>
                <a:ea typeface="Times New Roman" charset="0"/>
                <a:cs typeface="Times New Roman" charset="0"/>
              </a:rPr>
              <a:t/>
            </a:r>
            <a:br>
              <a:rPr lang="en-US" sz="3600" b="1" dirty="0">
                <a:latin typeface="Times New Roman" charset="0"/>
                <a:ea typeface="Times New Roman" charset="0"/>
                <a:cs typeface="Times New Roman" charset="0"/>
              </a:rPr>
            </a:br>
            <a:r>
              <a:rPr lang="en-US" sz="3600" b="1" dirty="0">
                <a:latin typeface="Times New Roman" charset="0"/>
                <a:ea typeface="Times New Roman" charset="0"/>
                <a:cs typeface="Times New Roman" charset="0"/>
              </a:rPr>
              <a:t>Examples of reasons employees may use paid sick leave:</a:t>
            </a:r>
            <a:br>
              <a:rPr lang="en-US" sz="3600" b="1" dirty="0">
                <a:latin typeface="Times New Roman" charset="0"/>
                <a:ea typeface="Times New Roman" charset="0"/>
                <a:cs typeface="Times New Roman" charset="0"/>
              </a:rPr>
            </a:br>
            <a:r>
              <a:rPr lang="en-US" sz="3600" b="1" dirty="0">
                <a:latin typeface="Times New Roman" charset="0"/>
                <a:ea typeface="Times New Roman" charset="0"/>
                <a:cs typeface="Times New Roman" charset="0"/>
              </a:rPr>
              <a:t/>
            </a:r>
            <a:br>
              <a:rPr lang="en-US" sz="3600" b="1" dirty="0">
                <a:latin typeface="Times New Roman" charset="0"/>
                <a:ea typeface="Times New Roman" charset="0"/>
                <a:cs typeface="Times New Roman" charset="0"/>
              </a:rPr>
            </a:br>
            <a:r>
              <a:rPr lang="en-US" sz="3600" b="1" dirty="0">
                <a:latin typeface="Times New Roman" charset="0"/>
                <a:ea typeface="Times New Roman" charset="0"/>
                <a:cs typeface="Times New Roman" charset="0"/>
              </a:rPr>
              <a:t>* Employee’s own physical or mental illness</a:t>
            </a:r>
            <a:br>
              <a:rPr lang="en-US" sz="3600" b="1" dirty="0">
                <a:latin typeface="Times New Roman" charset="0"/>
                <a:ea typeface="Times New Roman" charset="0"/>
                <a:cs typeface="Times New Roman" charset="0"/>
              </a:rPr>
            </a:br>
            <a:r>
              <a:rPr lang="en-US" sz="3600" b="1" dirty="0">
                <a:latin typeface="Times New Roman" charset="0"/>
                <a:ea typeface="Times New Roman" charset="0"/>
                <a:cs typeface="Times New Roman" charset="0"/>
              </a:rPr>
              <a:t>* Care for the employee’s family member who has a physical or mental illness</a:t>
            </a:r>
            <a:br>
              <a:rPr lang="en-US" sz="3600" b="1" dirty="0">
                <a:latin typeface="Times New Roman" charset="0"/>
                <a:ea typeface="Times New Roman" charset="0"/>
                <a:cs typeface="Times New Roman" charset="0"/>
              </a:rPr>
            </a:br>
            <a:r>
              <a:rPr lang="en-US" sz="3600" b="1" dirty="0">
                <a:latin typeface="Times New Roman" charset="0"/>
                <a:ea typeface="Times New Roman" charset="0"/>
                <a:cs typeface="Times New Roman" charset="0"/>
              </a:rPr>
              <a:t>* Public health emergency</a:t>
            </a:r>
            <a:br>
              <a:rPr lang="en-US" sz="3600" b="1" dirty="0">
                <a:latin typeface="Times New Roman" charset="0"/>
                <a:ea typeface="Times New Roman" charset="0"/>
                <a:cs typeface="Times New Roman" charset="0"/>
              </a:rPr>
            </a:br>
            <a:r>
              <a:rPr lang="en-US" sz="3600" b="1" dirty="0">
                <a:latin typeface="Times New Roman" charset="0"/>
                <a:ea typeface="Times New Roman" charset="0"/>
                <a:cs typeface="Times New Roman" charset="0"/>
              </a:rPr>
              <a:t>* To ameliorate the effects of domestic violence, sexual violence, or stalking of the employee or employee’s family member</a:t>
            </a:r>
            <a:br>
              <a:rPr lang="en-US" sz="3600" b="1" dirty="0">
                <a:latin typeface="Times New Roman" charset="0"/>
                <a:ea typeface="Times New Roman" charset="0"/>
                <a:cs typeface="Times New Roman" charset="0"/>
              </a:rPr>
            </a:br>
            <a:r>
              <a:rPr lang="en-US" sz="3600" b="1" dirty="0">
                <a:latin typeface="Times New Roman" charset="0"/>
                <a:ea typeface="Times New Roman" charset="0"/>
                <a:cs typeface="Times New Roman" charset="0"/>
              </a:rPr>
              <a:t/>
            </a:r>
            <a:br>
              <a:rPr lang="en-US" sz="3600" b="1" dirty="0">
                <a:latin typeface="Times New Roman" charset="0"/>
                <a:ea typeface="Times New Roman" charset="0"/>
                <a:cs typeface="Times New Roman" charset="0"/>
              </a:rPr>
            </a:br>
            <a:endParaRPr lang="en-US" sz="3600" b="1" dirty="0">
              <a:latin typeface="Times New Roman" charset="0"/>
              <a:ea typeface="Times New Roman" charset="0"/>
              <a:cs typeface="Times New Roman" charset="0"/>
            </a:endParaRPr>
          </a:p>
        </p:txBody>
      </p:sp>
    </p:spTree>
    <p:extLst>
      <p:ext uri="{BB962C8B-B14F-4D97-AF65-F5344CB8AC3E}">
        <p14:creationId xmlns:p14="http://schemas.microsoft.com/office/powerpoint/2010/main" val="9982055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799"/>
            <a:ext cx="10820400" cy="5496339"/>
          </a:xfrm>
        </p:spPr>
        <p:txBody>
          <a:bodyPr>
            <a:normAutofit fontScale="90000"/>
          </a:bodyPr>
          <a:lstStyle/>
          <a:p>
            <a:r>
              <a:rPr lang="en-US" b="1" dirty="0">
                <a:latin typeface="Times New Roman" charset="0"/>
                <a:ea typeface="Times New Roman" charset="0"/>
                <a:cs typeface="Times New Roman" charset="0"/>
              </a:rPr>
              <a:t>EMPLOYEE BENEFITS - A.R.S. § 23-373(B), [C] &amp; (G)</a:t>
            </a:r>
            <a:br>
              <a:rPr lang="en-US" b="1" dirty="0">
                <a:latin typeface="Times New Roman" charset="0"/>
                <a:ea typeface="Times New Roman" charset="0"/>
                <a:cs typeface="Times New Roman" charset="0"/>
              </a:rPr>
            </a:br>
            <a:r>
              <a:rPr lang="en-US" b="1" dirty="0">
                <a:latin typeface="Times New Roman" charset="0"/>
                <a:ea typeface="Times New Roman" charset="0"/>
                <a:cs typeface="Times New Roman" charset="0"/>
              </a:rPr>
              <a:t/>
            </a:r>
            <a:br>
              <a:rPr lang="en-US" b="1" dirty="0">
                <a:latin typeface="Times New Roman" charset="0"/>
                <a:ea typeface="Times New Roman" charset="0"/>
                <a:cs typeface="Times New Roman" charset="0"/>
              </a:rPr>
            </a:br>
            <a:r>
              <a:rPr lang="en-US" b="1" dirty="0">
                <a:latin typeface="Times New Roman" charset="0"/>
                <a:ea typeface="Times New Roman" charset="0"/>
                <a:cs typeface="Times New Roman" charset="0"/>
              </a:rPr>
              <a:t>Requests for paid sick time may be made orally, in writing or electronically.</a:t>
            </a:r>
            <a:br>
              <a:rPr lang="en-US" b="1" dirty="0">
                <a:latin typeface="Times New Roman" charset="0"/>
                <a:ea typeface="Times New Roman" charset="0"/>
                <a:cs typeface="Times New Roman" charset="0"/>
              </a:rPr>
            </a:br>
            <a:r>
              <a:rPr lang="en-US" b="1" dirty="0">
                <a:latin typeface="Times New Roman" charset="0"/>
                <a:ea typeface="Times New Roman" charset="0"/>
                <a:cs typeface="Times New Roman" charset="0"/>
              </a:rPr>
              <a:t/>
            </a:r>
            <a:br>
              <a:rPr lang="en-US" b="1" dirty="0">
                <a:latin typeface="Times New Roman" charset="0"/>
                <a:ea typeface="Times New Roman" charset="0"/>
                <a:cs typeface="Times New Roman" charset="0"/>
              </a:rPr>
            </a:br>
            <a:r>
              <a:rPr lang="en-US" b="1" dirty="0">
                <a:latin typeface="Times New Roman" charset="0"/>
                <a:ea typeface="Times New Roman" charset="0"/>
                <a:cs typeface="Times New Roman" charset="0"/>
              </a:rPr>
              <a:t>The information that needs to be provided appears similar to what is done under the FMLA, including the expected duration of the absence.</a:t>
            </a:r>
            <a:br>
              <a:rPr lang="en-US" b="1" dirty="0">
                <a:latin typeface="Times New Roman" charset="0"/>
                <a:ea typeface="Times New Roman" charset="0"/>
                <a:cs typeface="Times New Roman" charset="0"/>
              </a:rPr>
            </a:br>
            <a:r>
              <a:rPr lang="en-US" b="1" dirty="0">
                <a:latin typeface="Times New Roman" charset="0"/>
                <a:ea typeface="Times New Roman" charset="0"/>
                <a:cs typeface="Times New Roman" charset="0"/>
              </a:rPr>
              <a:t/>
            </a:r>
            <a:br>
              <a:rPr lang="en-US" b="1" dirty="0">
                <a:latin typeface="Times New Roman" charset="0"/>
                <a:ea typeface="Times New Roman" charset="0"/>
                <a:cs typeface="Times New Roman" charset="0"/>
              </a:rPr>
            </a:br>
            <a:endParaRPr lang="en-US" b="1" dirty="0">
              <a:latin typeface="Times New Roman" charset="0"/>
              <a:ea typeface="Times New Roman" charset="0"/>
              <a:cs typeface="Times New Roman" charset="0"/>
            </a:endParaRPr>
          </a:p>
        </p:txBody>
      </p:sp>
    </p:spTree>
    <p:extLst>
      <p:ext uri="{BB962C8B-B14F-4D97-AF65-F5344CB8AC3E}">
        <p14:creationId xmlns:p14="http://schemas.microsoft.com/office/powerpoint/2010/main" val="5151896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3060" y="248478"/>
            <a:ext cx="11058940" cy="6052931"/>
          </a:xfrm>
        </p:spPr>
        <p:txBody>
          <a:bodyPr>
            <a:noAutofit/>
          </a:bodyPr>
          <a:lstStyle/>
          <a:p>
            <a:r>
              <a:rPr lang="en-US" sz="3000" b="1" i="1" dirty="0">
                <a:latin typeface="Times New Roman" charset="0"/>
                <a:ea typeface="Times New Roman" charset="0"/>
                <a:cs typeface="Times New Roman" charset="0"/>
              </a:rPr>
              <a:t>Arizona Chamber of Commerce v. Kiley</a:t>
            </a:r>
            <a:r>
              <a:rPr lang="en-US" sz="3000" b="1" dirty="0">
                <a:latin typeface="Times New Roman" charset="0"/>
                <a:ea typeface="Times New Roman" charset="0"/>
                <a:cs typeface="Times New Roman" charset="0"/>
              </a:rPr>
              <a:t/>
            </a:r>
            <a:br>
              <a:rPr lang="en-US" sz="3000" b="1" dirty="0">
                <a:latin typeface="Times New Roman" charset="0"/>
                <a:ea typeface="Times New Roman" charset="0"/>
                <a:cs typeface="Times New Roman" charset="0"/>
              </a:rPr>
            </a:br>
            <a:r>
              <a:rPr lang="en-US" sz="3000" b="1" dirty="0">
                <a:latin typeface="Times New Roman" charset="0"/>
                <a:ea typeface="Times New Roman" charset="0"/>
                <a:cs typeface="Times New Roman" charset="0"/>
              </a:rPr>
              <a:t/>
            </a:r>
            <a:br>
              <a:rPr lang="en-US" sz="3000" b="1" dirty="0">
                <a:latin typeface="Times New Roman" charset="0"/>
                <a:ea typeface="Times New Roman" charset="0"/>
                <a:cs typeface="Times New Roman" charset="0"/>
              </a:rPr>
            </a:br>
            <a:r>
              <a:rPr lang="en-US" sz="3000" b="1" dirty="0">
                <a:latin typeface="Times New Roman" charset="0"/>
                <a:ea typeface="Times New Roman" charset="0"/>
                <a:cs typeface="Times New Roman" charset="0"/>
              </a:rPr>
              <a:t>The lawsuit focused on two legal arguments:</a:t>
            </a:r>
            <a:br>
              <a:rPr lang="en-US" sz="3000" b="1" dirty="0">
                <a:latin typeface="Times New Roman" charset="0"/>
                <a:ea typeface="Times New Roman" charset="0"/>
                <a:cs typeface="Times New Roman" charset="0"/>
              </a:rPr>
            </a:br>
            <a:r>
              <a:rPr lang="en-US" sz="3000" b="1" dirty="0">
                <a:latin typeface="Times New Roman" charset="0"/>
                <a:ea typeface="Times New Roman" charset="0"/>
                <a:cs typeface="Times New Roman" charset="0"/>
              </a:rPr>
              <a:t/>
            </a:r>
            <a:br>
              <a:rPr lang="en-US" sz="3000" b="1" dirty="0">
                <a:latin typeface="Times New Roman" charset="0"/>
                <a:ea typeface="Times New Roman" charset="0"/>
                <a:cs typeface="Times New Roman" charset="0"/>
              </a:rPr>
            </a:br>
            <a:r>
              <a:rPr lang="en-US" sz="3000" b="1" dirty="0">
                <a:latin typeface="Times New Roman" charset="0"/>
                <a:ea typeface="Times New Roman" charset="0"/>
                <a:cs typeface="Times New Roman" charset="0"/>
              </a:rPr>
              <a:t>1. That the increase violates the Arizona Constitution by creating a new cost to the general fund without providing a revenue source.  While Prop. 206 does not apply to state employees, the lawsuit argues it will require state agencies to increase the amount it pays companies for contracted services.  For example, companies that provide services to individuals with developmental disabilities pushed the state to increase their funding because of the added cost of a higher minimum wage.</a:t>
            </a:r>
            <a:br>
              <a:rPr lang="en-US" sz="3000" b="1" dirty="0">
                <a:latin typeface="Times New Roman" charset="0"/>
                <a:ea typeface="Times New Roman" charset="0"/>
                <a:cs typeface="Times New Roman" charset="0"/>
              </a:rPr>
            </a:br>
            <a:r>
              <a:rPr lang="en-US" sz="3000" b="1" dirty="0">
                <a:latin typeface="Times New Roman" charset="0"/>
                <a:ea typeface="Times New Roman" charset="0"/>
                <a:cs typeface="Times New Roman" charset="0"/>
              </a:rPr>
              <a:t/>
            </a:r>
            <a:br>
              <a:rPr lang="en-US" sz="3000" b="1" dirty="0">
                <a:latin typeface="Times New Roman" charset="0"/>
                <a:ea typeface="Times New Roman" charset="0"/>
                <a:cs typeface="Times New Roman" charset="0"/>
              </a:rPr>
            </a:br>
            <a:r>
              <a:rPr lang="en-US" sz="3000" b="1" dirty="0">
                <a:latin typeface="Times New Roman" charset="0"/>
                <a:ea typeface="Times New Roman" charset="0"/>
                <a:cs typeface="Times New Roman" charset="0"/>
              </a:rPr>
              <a:t>2. That the proposal should have allowed voters to weigh in separately on the wage and benefits issues.</a:t>
            </a:r>
            <a:br>
              <a:rPr lang="en-US" sz="3000" b="1" dirty="0">
                <a:latin typeface="Times New Roman" charset="0"/>
                <a:ea typeface="Times New Roman" charset="0"/>
                <a:cs typeface="Times New Roman" charset="0"/>
              </a:rPr>
            </a:br>
            <a:r>
              <a:rPr lang="en-US" sz="3000" b="1" dirty="0">
                <a:latin typeface="Times New Roman" charset="0"/>
                <a:ea typeface="Times New Roman" charset="0"/>
                <a:cs typeface="Times New Roman" charset="0"/>
              </a:rPr>
              <a:t/>
            </a:r>
            <a:br>
              <a:rPr lang="en-US" sz="3000" b="1" dirty="0">
                <a:latin typeface="Times New Roman" charset="0"/>
                <a:ea typeface="Times New Roman" charset="0"/>
                <a:cs typeface="Times New Roman" charset="0"/>
              </a:rPr>
            </a:br>
            <a:endParaRPr lang="en-US" sz="3000" b="1" dirty="0">
              <a:latin typeface="Times New Roman" charset="0"/>
              <a:ea typeface="Times New Roman" charset="0"/>
              <a:cs typeface="Times New Roman" charset="0"/>
            </a:endParaRPr>
          </a:p>
        </p:txBody>
      </p:sp>
    </p:spTree>
    <p:extLst>
      <p:ext uri="{BB962C8B-B14F-4D97-AF65-F5344CB8AC3E}">
        <p14:creationId xmlns:p14="http://schemas.microsoft.com/office/powerpoint/2010/main" val="18038140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4765" y="457200"/>
            <a:ext cx="11032435" cy="6241773"/>
          </a:xfrm>
        </p:spPr>
        <p:txBody>
          <a:bodyPr>
            <a:noAutofit/>
          </a:bodyPr>
          <a:lstStyle/>
          <a:p>
            <a:r>
              <a:rPr lang="en-US" sz="3200" b="1" dirty="0">
                <a:latin typeface="Times New Roman" charset="0"/>
                <a:ea typeface="Times New Roman" charset="0"/>
                <a:cs typeface="Times New Roman" charset="0"/>
              </a:rPr>
              <a:t>MINIMUM WAGE - A.R.S. §§ 23-363(A) &amp; (B)</a:t>
            </a:r>
            <a:br>
              <a:rPr lang="en-US" sz="3200" b="1" dirty="0">
                <a:latin typeface="Times New Roman" charset="0"/>
                <a:ea typeface="Times New Roman" charset="0"/>
                <a:cs typeface="Times New Roman" charset="0"/>
              </a:rPr>
            </a:br>
            <a:r>
              <a:rPr lang="en-US" sz="3200" b="1" dirty="0">
                <a:latin typeface="Times New Roman" charset="0"/>
                <a:ea typeface="Times New Roman" charset="0"/>
                <a:cs typeface="Times New Roman" charset="0"/>
              </a:rPr>
              <a:t/>
            </a:r>
            <a:br>
              <a:rPr lang="en-US" sz="3200" b="1" dirty="0">
                <a:latin typeface="Times New Roman" charset="0"/>
                <a:ea typeface="Times New Roman" charset="0"/>
                <a:cs typeface="Times New Roman" charset="0"/>
              </a:rPr>
            </a:br>
            <a:r>
              <a:rPr lang="en-US" sz="3200" b="1" dirty="0">
                <a:latin typeface="Times New Roman" charset="0"/>
                <a:ea typeface="Times New Roman" charset="0"/>
                <a:cs typeface="Times New Roman" charset="0"/>
              </a:rPr>
              <a:t>Under the Act, Arizona’s minimum wage of $8.05 per hour will increase annually as follows:</a:t>
            </a:r>
            <a:br>
              <a:rPr lang="en-US" sz="3200" b="1" dirty="0">
                <a:latin typeface="Times New Roman" charset="0"/>
                <a:ea typeface="Times New Roman" charset="0"/>
                <a:cs typeface="Times New Roman" charset="0"/>
              </a:rPr>
            </a:br>
            <a:r>
              <a:rPr lang="en-US" sz="3200" b="1" dirty="0">
                <a:latin typeface="Times New Roman" charset="0"/>
                <a:ea typeface="Times New Roman" charset="0"/>
                <a:cs typeface="Times New Roman" charset="0"/>
              </a:rPr>
              <a:t/>
            </a:r>
            <a:br>
              <a:rPr lang="en-US" sz="3200" b="1" dirty="0">
                <a:latin typeface="Times New Roman" charset="0"/>
                <a:ea typeface="Times New Roman" charset="0"/>
                <a:cs typeface="Times New Roman" charset="0"/>
              </a:rPr>
            </a:br>
            <a:r>
              <a:rPr lang="en-US" sz="3200" b="1" dirty="0">
                <a:latin typeface="Times New Roman" charset="0"/>
                <a:ea typeface="Times New Roman" charset="0"/>
                <a:cs typeface="Times New Roman" charset="0"/>
              </a:rPr>
              <a:t>* $10.00 per hour on January 1, 2017.</a:t>
            </a:r>
            <a:br>
              <a:rPr lang="en-US" sz="3200" b="1" dirty="0">
                <a:latin typeface="Times New Roman" charset="0"/>
                <a:ea typeface="Times New Roman" charset="0"/>
                <a:cs typeface="Times New Roman" charset="0"/>
              </a:rPr>
            </a:br>
            <a:r>
              <a:rPr lang="en-US" sz="3200" b="1" dirty="0">
                <a:latin typeface="Times New Roman" charset="0"/>
                <a:ea typeface="Times New Roman" charset="0"/>
                <a:cs typeface="Times New Roman" charset="0"/>
              </a:rPr>
              <a:t>* $10.50 per hour on January 1, 2018.</a:t>
            </a:r>
            <a:br>
              <a:rPr lang="en-US" sz="3200" b="1" dirty="0">
                <a:latin typeface="Times New Roman" charset="0"/>
                <a:ea typeface="Times New Roman" charset="0"/>
                <a:cs typeface="Times New Roman" charset="0"/>
              </a:rPr>
            </a:br>
            <a:r>
              <a:rPr lang="en-US" sz="3200" b="1" dirty="0">
                <a:latin typeface="Times New Roman" charset="0"/>
                <a:ea typeface="Times New Roman" charset="0"/>
                <a:cs typeface="Times New Roman" charset="0"/>
              </a:rPr>
              <a:t>* $11.00 per hour on January 1, 2019.</a:t>
            </a:r>
            <a:br>
              <a:rPr lang="en-US" sz="3200" b="1" dirty="0">
                <a:latin typeface="Times New Roman" charset="0"/>
                <a:ea typeface="Times New Roman" charset="0"/>
                <a:cs typeface="Times New Roman" charset="0"/>
              </a:rPr>
            </a:br>
            <a:r>
              <a:rPr lang="en-US" sz="3200" b="1" dirty="0">
                <a:latin typeface="Times New Roman" charset="0"/>
                <a:ea typeface="Times New Roman" charset="0"/>
                <a:cs typeface="Times New Roman" charset="0"/>
              </a:rPr>
              <a:t>* $12.00 per hour on January 1, 2020.</a:t>
            </a:r>
            <a:br>
              <a:rPr lang="en-US" sz="3200" b="1" dirty="0">
                <a:latin typeface="Times New Roman" charset="0"/>
                <a:ea typeface="Times New Roman" charset="0"/>
                <a:cs typeface="Times New Roman" charset="0"/>
              </a:rPr>
            </a:br>
            <a:r>
              <a:rPr lang="en-US" sz="3200" b="1" dirty="0">
                <a:latin typeface="Times New Roman" charset="0"/>
                <a:ea typeface="Times New Roman" charset="0"/>
                <a:cs typeface="Times New Roman" charset="0"/>
              </a:rPr>
              <a:t>* Starting January 1, 2021, the minimum wage will increase annually based on cost of living, as measure by the consumer price index, “with the amount of the minimum wage increase rounded to the nearest multiple of five cents.”</a:t>
            </a:r>
            <a:r>
              <a:rPr lang="en-US" sz="2800" dirty="0"/>
              <a:t/>
            </a:r>
            <a:br>
              <a:rPr lang="en-US" sz="2800" dirty="0"/>
            </a:br>
            <a:r>
              <a:rPr lang="en-US" sz="2800" dirty="0"/>
              <a:t/>
            </a:r>
            <a:br>
              <a:rPr lang="en-US" sz="2800" dirty="0"/>
            </a:br>
            <a:endParaRPr lang="en-US" sz="2800" dirty="0"/>
          </a:p>
        </p:txBody>
      </p:sp>
    </p:spTree>
    <p:extLst>
      <p:ext uri="{BB962C8B-B14F-4D97-AF65-F5344CB8AC3E}">
        <p14:creationId xmlns:p14="http://schemas.microsoft.com/office/powerpoint/2010/main" val="6916382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4522" y="-993913"/>
            <a:ext cx="11012557" cy="3359427"/>
          </a:xfrm>
        </p:spPr>
        <p:txBody>
          <a:bodyPr>
            <a:noAutofit/>
          </a:bodyPr>
          <a:lstStyle/>
          <a:p>
            <a:r>
              <a:rPr lang="en-US" sz="3000" b="1" dirty="0" smtClean="0">
                <a:latin typeface="Times New Roman" charset="0"/>
                <a:ea typeface="Times New Roman" charset="0"/>
                <a:cs typeface="Times New Roman" charset="0"/>
              </a:rPr>
              <a:t/>
            </a:r>
            <a:br>
              <a:rPr lang="en-US" sz="3000" b="1" dirty="0" smtClean="0">
                <a:latin typeface="Times New Roman" charset="0"/>
                <a:ea typeface="Times New Roman" charset="0"/>
                <a:cs typeface="Times New Roman" charset="0"/>
              </a:rPr>
            </a:br>
            <a:r>
              <a:rPr lang="en-US" sz="3000" b="1" dirty="0">
                <a:latin typeface="Times New Roman" charset="0"/>
                <a:ea typeface="Times New Roman" charset="0"/>
                <a:cs typeface="Times New Roman" charset="0"/>
              </a:rPr>
              <a:t/>
            </a:r>
            <a:br>
              <a:rPr lang="en-US" sz="3000" b="1" dirty="0">
                <a:latin typeface="Times New Roman" charset="0"/>
                <a:ea typeface="Times New Roman" charset="0"/>
                <a:cs typeface="Times New Roman" charset="0"/>
              </a:rPr>
            </a:br>
            <a:r>
              <a:rPr lang="en-US" sz="3000" b="1" dirty="0" smtClean="0">
                <a:latin typeface="Times New Roman" charset="0"/>
                <a:ea typeface="Times New Roman" charset="0"/>
                <a:cs typeface="Times New Roman" charset="0"/>
              </a:rPr>
              <a:t/>
            </a:r>
            <a:br>
              <a:rPr lang="en-US" sz="3000" b="1" dirty="0" smtClean="0">
                <a:latin typeface="Times New Roman" charset="0"/>
                <a:ea typeface="Times New Roman" charset="0"/>
                <a:cs typeface="Times New Roman" charset="0"/>
              </a:rPr>
            </a:br>
            <a:r>
              <a:rPr lang="en-US" sz="3000" b="1" dirty="0">
                <a:latin typeface="Times New Roman" charset="0"/>
                <a:ea typeface="Times New Roman" charset="0"/>
                <a:cs typeface="Times New Roman" charset="0"/>
              </a:rPr>
              <a:t/>
            </a:r>
            <a:br>
              <a:rPr lang="en-US" sz="3000" b="1" dirty="0">
                <a:latin typeface="Times New Roman" charset="0"/>
                <a:ea typeface="Times New Roman" charset="0"/>
                <a:cs typeface="Times New Roman" charset="0"/>
              </a:rPr>
            </a:br>
            <a:r>
              <a:rPr lang="en-US" sz="3000" b="1" dirty="0" smtClean="0">
                <a:latin typeface="Times New Roman" charset="0"/>
                <a:ea typeface="Times New Roman" charset="0"/>
                <a:cs typeface="Times New Roman" charset="0"/>
              </a:rPr>
              <a:t/>
            </a:r>
            <a:br>
              <a:rPr lang="en-US" sz="3000" b="1" dirty="0" smtClean="0">
                <a:latin typeface="Times New Roman" charset="0"/>
                <a:ea typeface="Times New Roman" charset="0"/>
                <a:cs typeface="Times New Roman" charset="0"/>
              </a:rPr>
            </a:br>
            <a:r>
              <a:rPr lang="en-US" sz="3600" b="1" dirty="0">
                <a:latin typeface="Times New Roman" charset="0"/>
                <a:ea typeface="Times New Roman" charset="0"/>
                <a:cs typeface="Times New Roman" charset="0"/>
              </a:rPr>
              <a:t/>
            </a:r>
            <a:br>
              <a:rPr lang="en-US" sz="3600" b="1" dirty="0">
                <a:latin typeface="Times New Roman" charset="0"/>
                <a:ea typeface="Times New Roman" charset="0"/>
                <a:cs typeface="Times New Roman" charset="0"/>
              </a:rPr>
            </a:br>
            <a:r>
              <a:rPr lang="en-US" sz="3600" b="1" dirty="0" smtClean="0">
                <a:latin typeface="Times New Roman" charset="0"/>
                <a:ea typeface="Times New Roman" charset="0"/>
                <a:cs typeface="Times New Roman" charset="0"/>
              </a:rPr>
              <a:t>MINIMUM </a:t>
            </a:r>
            <a:r>
              <a:rPr lang="en-US" sz="3600" b="1" dirty="0">
                <a:latin typeface="Times New Roman" charset="0"/>
                <a:ea typeface="Times New Roman" charset="0"/>
                <a:cs typeface="Times New Roman" charset="0"/>
              </a:rPr>
              <a:t>WAGE: TIPPED EMPLOYEES - A.R.S. § 23-363(C) </a:t>
            </a:r>
            <a:br>
              <a:rPr lang="en-US" sz="3600" b="1" dirty="0">
                <a:latin typeface="Times New Roman" charset="0"/>
                <a:ea typeface="Times New Roman" charset="0"/>
                <a:cs typeface="Times New Roman" charset="0"/>
              </a:rPr>
            </a:br>
            <a:r>
              <a:rPr lang="en-US" sz="3600" b="1" dirty="0">
                <a:latin typeface="Times New Roman" charset="0"/>
                <a:ea typeface="Times New Roman" charset="0"/>
                <a:cs typeface="Times New Roman" charset="0"/>
              </a:rPr>
              <a:t/>
            </a:r>
            <a:br>
              <a:rPr lang="en-US" sz="3600" b="1" dirty="0">
                <a:latin typeface="Times New Roman" charset="0"/>
                <a:ea typeface="Times New Roman" charset="0"/>
                <a:cs typeface="Times New Roman" charset="0"/>
              </a:rPr>
            </a:br>
            <a:r>
              <a:rPr lang="en-US" sz="3600" b="1" dirty="0">
                <a:latin typeface="Times New Roman" charset="0"/>
                <a:ea typeface="Times New Roman" charset="0"/>
                <a:cs typeface="Times New Roman" charset="0"/>
              </a:rPr>
              <a:t>Employees who receive tip income can continue to earn $3.00 per hour less than minimum wage if their employer can prove the employee is earning at or more than minimum wage when tips are counted.</a:t>
            </a:r>
            <a:br>
              <a:rPr lang="en-US" sz="3600" b="1" dirty="0">
                <a:latin typeface="Times New Roman" charset="0"/>
                <a:ea typeface="Times New Roman" charset="0"/>
                <a:cs typeface="Times New Roman" charset="0"/>
              </a:rPr>
            </a:br>
            <a:r>
              <a:rPr lang="en-US" sz="3600" b="1" dirty="0">
                <a:latin typeface="Times New Roman" charset="0"/>
                <a:ea typeface="Times New Roman" charset="0"/>
                <a:cs typeface="Times New Roman" charset="0"/>
              </a:rPr>
              <a:t/>
            </a:r>
            <a:br>
              <a:rPr lang="en-US" sz="3600" b="1" dirty="0">
                <a:latin typeface="Times New Roman" charset="0"/>
                <a:ea typeface="Times New Roman" charset="0"/>
                <a:cs typeface="Times New Roman" charset="0"/>
              </a:rPr>
            </a:br>
            <a:r>
              <a:rPr lang="en-US" sz="3000" dirty="0"/>
              <a:t/>
            </a:r>
            <a:br>
              <a:rPr lang="en-US" sz="3000" dirty="0"/>
            </a:br>
            <a:r>
              <a:rPr lang="en-US" sz="3000" dirty="0"/>
              <a:t/>
            </a:r>
            <a:br>
              <a:rPr lang="en-US" sz="3000" dirty="0"/>
            </a:br>
            <a:r>
              <a:rPr lang="en-US" sz="3000" b="1" dirty="0"/>
              <a:t/>
            </a:r>
            <a:br>
              <a:rPr lang="en-US" sz="3000" b="1" dirty="0"/>
            </a:br>
            <a:endParaRPr lang="en-US" sz="3000" b="1" dirty="0">
              <a:latin typeface="Times New Roman" charset="0"/>
              <a:ea typeface="Times New Roman" charset="0"/>
              <a:cs typeface="Times New Roman" charset="0"/>
            </a:endParaRPr>
          </a:p>
        </p:txBody>
      </p:sp>
    </p:spTree>
    <p:extLst>
      <p:ext uri="{BB962C8B-B14F-4D97-AF65-F5344CB8AC3E}">
        <p14:creationId xmlns:p14="http://schemas.microsoft.com/office/powerpoint/2010/main" val="12882817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1722" y="884583"/>
            <a:ext cx="9601200" cy="5734878"/>
          </a:xfrm>
        </p:spPr>
        <p:txBody>
          <a:bodyPr>
            <a:normAutofit fontScale="90000"/>
          </a:bodyPr>
          <a:lstStyle/>
          <a:p>
            <a:r>
              <a:rPr lang="en-US" sz="4000" b="1" dirty="0">
                <a:latin typeface="Times New Roman" charset="0"/>
                <a:ea typeface="Times New Roman" charset="0"/>
                <a:cs typeface="Times New Roman" charset="0"/>
              </a:rPr>
              <a:t>MINIMUM WAGE: TIPPED EMPLOYEES - A.R.S. § 23-363(C) </a:t>
            </a:r>
            <a:br>
              <a:rPr lang="en-US" sz="4000" b="1" dirty="0">
                <a:latin typeface="Times New Roman" charset="0"/>
                <a:ea typeface="Times New Roman" charset="0"/>
                <a:cs typeface="Times New Roman" charset="0"/>
              </a:rPr>
            </a:br>
            <a:r>
              <a:rPr lang="en-US" sz="4000" b="1" dirty="0">
                <a:latin typeface="Times New Roman" charset="0"/>
                <a:ea typeface="Times New Roman" charset="0"/>
                <a:cs typeface="Times New Roman" charset="0"/>
              </a:rPr>
              <a:t/>
            </a:r>
            <a:br>
              <a:rPr lang="en-US" sz="4000" b="1" dirty="0">
                <a:latin typeface="Times New Roman" charset="0"/>
                <a:ea typeface="Times New Roman" charset="0"/>
                <a:cs typeface="Times New Roman" charset="0"/>
              </a:rPr>
            </a:br>
            <a:r>
              <a:rPr lang="en-US" sz="4000" b="1" dirty="0">
                <a:latin typeface="Times New Roman" charset="0"/>
                <a:ea typeface="Times New Roman" charset="0"/>
                <a:cs typeface="Times New Roman" charset="0"/>
              </a:rPr>
              <a:t>This can only be done “if the employer can establish by its records of charged tips or by the employee’s declaration for federal insurance contributions act (FICA) purposes that for each week, when adding tips received to wages paid, the employee received not less than the minimum wage for all hours worked.”</a:t>
            </a:r>
            <a:br>
              <a:rPr lang="en-US" sz="4000" b="1" dirty="0">
                <a:latin typeface="Times New Roman" charset="0"/>
                <a:ea typeface="Times New Roman" charset="0"/>
                <a:cs typeface="Times New Roman" charset="0"/>
              </a:rPr>
            </a:br>
            <a:r>
              <a:rPr lang="en-US" b="1" dirty="0">
                <a:latin typeface="Times New Roman" charset="0"/>
                <a:ea typeface="Times New Roman" charset="0"/>
                <a:cs typeface="Times New Roman" charset="0"/>
              </a:rPr>
              <a:t/>
            </a:r>
            <a:br>
              <a:rPr lang="en-US" b="1" dirty="0">
                <a:latin typeface="Times New Roman" charset="0"/>
                <a:ea typeface="Times New Roman" charset="0"/>
                <a:cs typeface="Times New Roman" charset="0"/>
              </a:rPr>
            </a:br>
            <a:endParaRPr lang="en-US" b="1" dirty="0">
              <a:latin typeface="Times New Roman" charset="0"/>
              <a:ea typeface="Times New Roman" charset="0"/>
              <a:cs typeface="Times New Roman" charset="0"/>
            </a:endParaRPr>
          </a:p>
        </p:txBody>
      </p:sp>
    </p:spTree>
    <p:extLst>
      <p:ext uri="{BB962C8B-B14F-4D97-AF65-F5344CB8AC3E}">
        <p14:creationId xmlns:p14="http://schemas.microsoft.com/office/powerpoint/2010/main" val="14149852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3060" y="844825"/>
            <a:ext cx="10257183" cy="5754757"/>
          </a:xfrm>
        </p:spPr>
        <p:txBody>
          <a:bodyPr>
            <a:normAutofit fontScale="90000"/>
          </a:bodyPr>
          <a:lstStyle/>
          <a:p>
            <a:r>
              <a:rPr lang="en-US" b="1" dirty="0">
                <a:latin typeface="Times New Roman" charset="0"/>
                <a:ea typeface="Times New Roman" charset="0"/>
                <a:cs typeface="Times New Roman" charset="0"/>
              </a:rPr>
              <a:t>MINIMUM WAGE: TIPPED EMPLOYEES - A.R.S. § 23-363(C) </a:t>
            </a:r>
            <a:br>
              <a:rPr lang="en-US" b="1" dirty="0">
                <a:latin typeface="Times New Roman" charset="0"/>
                <a:ea typeface="Times New Roman" charset="0"/>
                <a:cs typeface="Times New Roman" charset="0"/>
              </a:rPr>
            </a:br>
            <a:r>
              <a:rPr lang="en-US" b="1" dirty="0">
                <a:latin typeface="Times New Roman" charset="0"/>
                <a:ea typeface="Times New Roman" charset="0"/>
                <a:cs typeface="Times New Roman" charset="0"/>
              </a:rPr>
              <a:t/>
            </a:r>
            <a:br>
              <a:rPr lang="en-US" b="1" dirty="0">
                <a:latin typeface="Times New Roman" charset="0"/>
                <a:ea typeface="Times New Roman" charset="0"/>
                <a:cs typeface="Times New Roman" charset="0"/>
              </a:rPr>
            </a:br>
            <a:r>
              <a:rPr lang="en-US" b="1" dirty="0">
                <a:latin typeface="Times New Roman" charset="0"/>
                <a:ea typeface="Times New Roman" charset="0"/>
                <a:cs typeface="Times New Roman" charset="0"/>
              </a:rPr>
              <a:t>“Compliance with this provision will be determined by averaging tips received by the employee over the course of the employer’s payroll period or any other period selected by the employer that complies with regulations adopted by the commission.”</a:t>
            </a:r>
            <a:br>
              <a:rPr lang="en-US" b="1" dirty="0">
                <a:latin typeface="Times New Roman" charset="0"/>
                <a:ea typeface="Times New Roman" charset="0"/>
                <a:cs typeface="Times New Roman" charset="0"/>
              </a:rPr>
            </a:br>
            <a:r>
              <a:rPr lang="en-US" b="1" dirty="0">
                <a:latin typeface="Times New Roman" charset="0"/>
                <a:ea typeface="Times New Roman" charset="0"/>
                <a:cs typeface="Times New Roman" charset="0"/>
              </a:rPr>
              <a:t/>
            </a:r>
            <a:br>
              <a:rPr lang="en-US" b="1" dirty="0">
                <a:latin typeface="Times New Roman" charset="0"/>
                <a:ea typeface="Times New Roman" charset="0"/>
                <a:cs typeface="Times New Roman" charset="0"/>
              </a:rPr>
            </a:br>
            <a:endParaRPr lang="en-US" b="1" dirty="0">
              <a:latin typeface="Times New Roman" charset="0"/>
              <a:ea typeface="Times New Roman" charset="0"/>
              <a:cs typeface="Times New Roman" charset="0"/>
            </a:endParaRPr>
          </a:p>
        </p:txBody>
      </p:sp>
    </p:spTree>
    <p:extLst>
      <p:ext uri="{BB962C8B-B14F-4D97-AF65-F5344CB8AC3E}">
        <p14:creationId xmlns:p14="http://schemas.microsoft.com/office/powerpoint/2010/main" val="10837337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1722" y="437322"/>
            <a:ext cx="10396330" cy="5923722"/>
          </a:xfrm>
        </p:spPr>
        <p:txBody>
          <a:bodyPr>
            <a:normAutofit fontScale="90000"/>
          </a:bodyPr>
          <a:lstStyle/>
          <a:p>
            <a:r>
              <a:rPr lang="en-US" b="1" dirty="0">
                <a:latin typeface="Times New Roman" charset="0"/>
                <a:ea typeface="Times New Roman" charset="0"/>
                <a:cs typeface="Times New Roman" charset="0"/>
              </a:rPr>
              <a:t>MINIMUM WAGE AND EMPLOYEE BENEFITS - A.R.S. §§ 23-362(B) &amp; 364(A)</a:t>
            </a:r>
            <a:br>
              <a:rPr lang="en-US" b="1" dirty="0">
                <a:latin typeface="Times New Roman" charset="0"/>
                <a:ea typeface="Times New Roman" charset="0"/>
                <a:cs typeface="Times New Roman" charset="0"/>
              </a:rPr>
            </a:br>
            <a:r>
              <a:rPr lang="en-US" b="1" dirty="0">
                <a:latin typeface="Times New Roman" charset="0"/>
                <a:ea typeface="Times New Roman" charset="0"/>
                <a:cs typeface="Times New Roman" charset="0"/>
              </a:rPr>
              <a:t/>
            </a:r>
            <a:br>
              <a:rPr lang="en-US" b="1" dirty="0">
                <a:latin typeface="Times New Roman" charset="0"/>
                <a:ea typeface="Times New Roman" charset="0"/>
                <a:cs typeface="Times New Roman" charset="0"/>
              </a:rPr>
            </a:br>
            <a:r>
              <a:rPr lang="en-US" b="1" dirty="0">
                <a:latin typeface="Times New Roman" charset="0"/>
                <a:ea typeface="Times New Roman" charset="0"/>
                <a:cs typeface="Times New Roman" charset="0"/>
              </a:rPr>
              <a:t>“Employer” includes any corporation, proprietorship, partnership, joint venture, limited liability company, trust, association, political subdivision of the state, individual or other entity acting directly or indirectly in the interest of an employer in relation to an employee, but does not include the state of Arizona, the United States, or a small business.</a:t>
            </a:r>
          </a:p>
        </p:txBody>
      </p:sp>
    </p:spTree>
    <p:extLst>
      <p:ext uri="{BB962C8B-B14F-4D97-AF65-F5344CB8AC3E}">
        <p14:creationId xmlns:p14="http://schemas.microsoft.com/office/powerpoint/2010/main" val="13696683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467138"/>
            <a:ext cx="10038522" cy="5774635"/>
          </a:xfrm>
        </p:spPr>
        <p:txBody>
          <a:bodyPr>
            <a:noAutofit/>
          </a:bodyPr>
          <a:lstStyle/>
          <a:p>
            <a:r>
              <a:rPr lang="en-US" sz="3200" b="1" dirty="0">
                <a:latin typeface="Times New Roman" charset="0"/>
                <a:ea typeface="Times New Roman" charset="0"/>
                <a:cs typeface="Times New Roman" charset="0"/>
              </a:rPr>
              <a:t>MINIMUM WAGE AND EMPLOYEE BENEFITS - A.R.S. §§ 23-364(A)(4) &amp; (B)</a:t>
            </a:r>
            <a:br>
              <a:rPr lang="en-US" sz="3200" b="1" dirty="0">
                <a:latin typeface="Times New Roman" charset="0"/>
                <a:ea typeface="Times New Roman" charset="0"/>
                <a:cs typeface="Times New Roman" charset="0"/>
              </a:rPr>
            </a:br>
            <a:r>
              <a:rPr lang="en-US" sz="3200" b="1" dirty="0">
                <a:latin typeface="Times New Roman" charset="0"/>
                <a:ea typeface="Times New Roman" charset="0"/>
                <a:cs typeface="Times New Roman" charset="0"/>
              </a:rPr>
              <a:t/>
            </a:r>
            <a:br>
              <a:rPr lang="en-US" sz="3200" b="1" dirty="0">
                <a:latin typeface="Times New Roman" charset="0"/>
                <a:ea typeface="Times New Roman" charset="0"/>
                <a:cs typeface="Times New Roman" charset="0"/>
              </a:rPr>
            </a:br>
            <a:r>
              <a:rPr lang="en-US" sz="3200" b="1" dirty="0">
                <a:latin typeface="Times New Roman" charset="0"/>
                <a:ea typeface="Times New Roman" charset="0"/>
                <a:cs typeface="Times New Roman" charset="0"/>
              </a:rPr>
              <a:t>“Retaliation” shall mean denial of any right guaranteed under these statutes “and any threat, discharge, suspension, demotion, reduction of hours, or any other adverse action against an employee for the exercise of any right guaranteed herein including any sanction against an employee who is the recipient of public benefits guaranteed herein.  Retaliation shall also include interference with or punishment for in any manner participating in or assisting an investigation, proceeding or hearing under this article.”</a:t>
            </a:r>
            <a:br>
              <a:rPr lang="en-US" sz="3200" b="1" dirty="0">
                <a:latin typeface="Times New Roman" charset="0"/>
                <a:ea typeface="Times New Roman" charset="0"/>
                <a:cs typeface="Times New Roman" charset="0"/>
              </a:rPr>
            </a:br>
            <a:r>
              <a:rPr lang="en-US" sz="3200" b="1" dirty="0">
                <a:latin typeface="Times New Roman" charset="0"/>
                <a:ea typeface="Times New Roman" charset="0"/>
                <a:cs typeface="Times New Roman" charset="0"/>
              </a:rPr>
              <a:t/>
            </a:r>
            <a:br>
              <a:rPr lang="en-US" sz="3200" b="1" dirty="0">
                <a:latin typeface="Times New Roman" charset="0"/>
                <a:ea typeface="Times New Roman" charset="0"/>
                <a:cs typeface="Times New Roman" charset="0"/>
              </a:rPr>
            </a:br>
            <a:endParaRPr lang="en-US" sz="3200" b="1" dirty="0">
              <a:latin typeface="Times New Roman" charset="0"/>
              <a:ea typeface="Times New Roman" charset="0"/>
              <a:cs typeface="Times New Roman" charset="0"/>
            </a:endParaRPr>
          </a:p>
        </p:txBody>
      </p:sp>
    </p:spTree>
    <p:extLst>
      <p:ext uri="{BB962C8B-B14F-4D97-AF65-F5344CB8AC3E}">
        <p14:creationId xmlns:p14="http://schemas.microsoft.com/office/powerpoint/2010/main" val="4809740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88842"/>
            <a:ext cx="10535478" cy="6331227"/>
          </a:xfrm>
        </p:spPr>
        <p:txBody>
          <a:bodyPr>
            <a:noAutofit/>
          </a:bodyPr>
          <a:lstStyle/>
          <a:p>
            <a:r>
              <a:rPr lang="en-US" sz="3600" b="1" dirty="0">
                <a:latin typeface="Times New Roman" charset="0"/>
                <a:ea typeface="Times New Roman" charset="0"/>
                <a:cs typeface="Times New Roman" charset="0"/>
              </a:rPr>
              <a:t>MINIMUM WAGE AND EMPLOYEE BENEFITS - A.R.S. § 23-364(H)</a:t>
            </a:r>
            <a:br>
              <a:rPr lang="en-US" sz="3600" b="1" dirty="0">
                <a:latin typeface="Times New Roman" charset="0"/>
                <a:ea typeface="Times New Roman" charset="0"/>
                <a:cs typeface="Times New Roman" charset="0"/>
              </a:rPr>
            </a:br>
            <a:r>
              <a:rPr lang="en-US" sz="3600" b="1" dirty="0">
                <a:latin typeface="Times New Roman" charset="0"/>
                <a:ea typeface="Times New Roman" charset="0"/>
                <a:cs typeface="Times New Roman" charset="0"/>
              </a:rPr>
              <a:t/>
            </a:r>
            <a:br>
              <a:rPr lang="en-US" sz="3600" b="1" dirty="0">
                <a:latin typeface="Times New Roman" charset="0"/>
                <a:ea typeface="Times New Roman" charset="0"/>
                <a:cs typeface="Times New Roman" charset="0"/>
              </a:rPr>
            </a:br>
            <a:r>
              <a:rPr lang="en-US" sz="3600" b="1" dirty="0">
                <a:latin typeface="Times New Roman" charset="0"/>
                <a:ea typeface="Times New Roman" charset="0"/>
                <a:cs typeface="Times New Roman" charset="0"/>
              </a:rPr>
              <a:t>“A civil action to enforce this article may be commenced no later than two years after a violation last occurs, or three years in the case of a willful violation, and may encompass all violations that occurred as part of a continuing course of employer conduct regardless of their date.”</a:t>
            </a:r>
            <a:br>
              <a:rPr lang="en-US" sz="3600" b="1" dirty="0">
                <a:latin typeface="Times New Roman" charset="0"/>
                <a:ea typeface="Times New Roman" charset="0"/>
                <a:cs typeface="Times New Roman" charset="0"/>
              </a:rPr>
            </a:br>
            <a:r>
              <a:rPr lang="en-US" sz="3600" b="1" dirty="0">
                <a:latin typeface="Times New Roman" charset="0"/>
                <a:ea typeface="Times New Roman" charset="0"/>
                <a:cs typeface="Times New Roman" charset="0"/>
              </a:rPr>
              <a:t/>
            </a:r>
            <a:br>
              <a:rPr lang="en-US" sz="3600" b="1" dirty="0">
                <a:latin typeface="Times New Roman" charset="0"/>
                <a:ea typeface="Times New Roman" charset="0"/>
                <a:cs typeface="Times New Roman" charset="0"/>
              </a:rPr>
            </a:br>
            <a:r>
              <a:rPr lang="en-US" sz="3600" b="1" dirty="0">
                <a:latin typeface="Times New Roman" charset="0"/>
                <a:ea typeface="Times New Roman" charset="0"/>
                <a:cs typeface="Times New Roman" charset="0"/>
              </a:rPr>
              <a:t>“No verbal or written agreement or employment contract may waive any rights under this article.”</a:t>
            </a:r>
            <a:r>
              <a:rPr lang="en-US" sz="3200" b="1" dirty="0">
                <a:latin typeface="Times New Roman" charset="0"/>
                <a:ea typeface="Times New Roman" charset="0"/>
                <a:cs typeface="Times New Roman" charset="0"/>
              </a:rPr>
              <a:t/>
            </a:r>
            <a:br>
              <a:rPr lang="en-US" sz="3200" b="1" dirty="0">
                <a:latin typeface="Times New Roman" charset="0"/>
                <a:ea typeface="Times New Roman" charset="0"/>
                <a:cs typeface="Times New Roman" charset="0"/>
              </a:rPr>
            </a:br>
            <a:r>
              <a:rPr lang="en-US" sz="3200" b="1" dirty="0">
                <a:latin typeface="Times New Roman" charset="0"/>
                <a:ea typeface="Times New Roman" charset="0"/>
                <a:cs typeface="Times New Roman" charset="0"/>
              </a:rPr>
              <a:t/>
            </a:r>
            <a:br>
              <a:rPr lang="en-US" sz="3200" b="1" dirty="0">
                <a:latin typeface="Times New Roman" charset="0"/>
                <a:ea typeface="Times New Roman" charset="0"/>
                <a:cs typeface="Times New Roman" charset="0"/>
              </a:rPr>
            </a:br>
            <a:endParaRPr lang="en-US" sz="3200" b="1" dirty="0">
              <a:latin typeface="Times New Roman" charset="0"/>
              <a:ea typeface="Times New Roman" charset="0"/>
              <a:cs typeface="Times New Roman" charset="0"/>
            </a:endParaRPr>
          </a:p>
        </p:txBody>
      </p:sp>
    </p:spTree>
    <p:extLst>
      <p:ext uri="{BB962C8B-B14F-4D97-AF65-F5344CB8AC3E}">
        <p14:creationId xmlns:p14="http://schemas.microsoft.com/office/powerpoint/2010/main" val="163828540"/>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majorFont>
      <a:minorFont>
        <a:latin typeface="Franklin Gothic Book" panose="020B0503020102020204"/>
        <a:ea typeface=""/>
        <a:cs typeface=""/>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Crop</Template>
  <TotalTime>132</TotalTime>
  <Words>345</Words>
  <Application>Microsoft Office PowerPoint</Application>
  <PresentationFormat>Custom</PresentationFormat>
  <Paragraphs>32</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Crop</vt:lpstr>
      <vt:lpstr>How will Proposition 206 (a/k/a “The Fair Wages and Healthy Families Act”) affect Arizona employers and unions?</vt:lpstr>
      <vt:lpstr>PowerPoint Presentation</vt:lpstr>
      <vt:lpstr>MINIMUM WAGE - A.R.S. §§ 23-363(A) &amp; (B)  Under the Act, Arizona’s minimum wage of $8.05 per hour will increase annually as follows:  * $10.00 per hour on January 1, 2017. * $10.50 per hour on January 1, 2018. * $11.00 per hour on January 1, 2019. * $12.00 per hour on January 1, 2020. * Starting January 1, 2021, the minimum wage will increase annually based on cost of living, as measure by the consumer price index, “with the amount of the minimum wage increase rounded to the nearest multiple of five cents.”  </vt:lpstr>
      <vt:lpstr>      MINIMUM WAGE: TIPPED EMPLOYEES - A.R.S. § 23-363(C)   Employees who receive tip income can continue to earn $3.00 per hour less than minimum wage if their employer can prove the employee is earning at or more than minimum wage when tips are counted.     </vt:lpstr>
      <vt:lpstr>MINIMUM WAGE: TIPPED EMPLOYEES - A.R.S. § 23-363(C)   This can only be done “if the employer can establish by its records of charged tips or by the employee’s declaration for federal insurance contributions act (FICA) purposes that for each week, when adding tips received to wages paid, the employee received not less than the minimum wage for all hours worked.”  </vt:lpstr>
      <vt:lpstr>MINIMUM WAGE: TIPPED EMPLOYEES - A.R.S. § 23-363(C)   “Compliance with this provision will be determined by averaging tips received by the employee over the course of the employer’s payroll period or any other period selected by the employer that complies with regulations adopted by the commission.”  </vt:lpstr>
      <vt:lpstr>MINIMUM WAGE AND EMPLOYEE BENEFITS - A.R.S. §§ 23-362(B) &amp; 364(A)  “Employer” includes any corporation, proprietorship, partnership, joint venture, limited liability company, trust, association, political subdivision of the state, individual or other entity acting directly or indirectly in the interest of an employer in relation to an employee, but does not include the state of Arizona, the United States, or a small business.</vt:lpstr>
      <vt:lpstr>MINIMUM WAGE AND EMPLOYEE BENEFITS - A.R.S. §§ 23-364(A)(4) &amp; (B)  “Retaliation” shall mean denial of any right guaranteed under these statutes “and any threat, discharge, suspension, demotion, reduction of hours, or any other adverse action against an employee for the exercise of any right guaranteed herein including any sanction against an employee who is the recipient of public benefits guaranteed herein.  Retaliation shall also include interference with or punishment for in any manner participating in or assisting an investigation, proceeding or hearing under this article.”  </vt:lpstr>
      <vt:lpstr>MINIMUM WAGE AND EMPLOYEE BENEFITS - A.R.S. § 23-364(H)  “A civil action to enforce this article may be commenced no later than two years after a violation last occurs, or three years in the case of a willful violation, and may encompass all violations that occurred as part of a continuing course of employer conduct regardless of their date.”  “No verbal or written agreement or employment contract may waive any rights under this article.”  </vt:lpstr>
      <vt:lpstr>MINIMUM WAGE AND EMPLOYEE BENEFITS - A.R.S. § 23-364(D)  Employers shall maintain payroll records showing the hours worked for each day worked, and the wages and earned paid sick time paid to all employees for a period of four years.  Failure to do so shall raise a rebuttable presumption that the employer did not pay the required minimum wage rate or earned paid sick time.  </vt:lpstr>
      <vt:lpstr>MINIMUM WAGE AND EMPLOYEE BENEFITS - A.R.S. § 23-364(G)  A prevailing plaintiff shall be entitled to reasonable attorney’s fees and costs of suit.</vt:lpstr>
      <vt:lpstr>MINIMUM WAGE AND EMPLOYEE BENEFITS - A.R.S. § 23-364(H)  “A civil action to enforce this article may be commenced no later than two years after a violation last occurs, or three years in the case of a willful violation, and may encompass all violations that occurred as part of a continuing course of employer conduct regardless of their date.”  “No verbal or written agreement or employment contract may waive any rights under this article.”  </vt:lpstr>
      <vt:lpstr>MINIMUM WAGE AND EMPLOYEE BENEFITS - A.R.S. § 23-364(I)  “The legislature may by statute raise the minimum wage established under this article, extend coverage, or increase penalties.  A county, city, or town may by ordinance regulate minimum wages and benefits within its geographic boundaries but may not provide for a minimum wage lower than that prescribed in this article.  State agencies, counties, cities, towns and other political subdivisions of the state may consider violations of this article in determining whether employers may receive or renew public contracts, financial assistance or licenses.  This article shall be liberally construed in favor of its purposes and shall not limit the authority of the legislature or any other body to adopt any law or policy that requires payment of higher or supplemental wages or benefits, or that extends such protections to employers or employees not covered by this article.”  </vt:lpstr>
      <vt:lpstr>Flagstaff voters, many of whom are students at Northern Arizona University, approved Proposition 414, which raises the minimum wage in Flagstaff to $12.00 per hour in July 2017, and will increase to $15.00 per hour by 2021.  The minimum wage in Flagstaff would increase by the cost of living and remain “not less than” the prescribed levels or $2.00 per hour above the state minimum wage.  </vt:lpstr>
      <vt:lpstr>EMPLOYEE BENEFITS  - A.R.S. § 23-381  The paid sick time requirements “shall not apply to employees covered by a valid collective bargaining agreement, to the extent that such requirements are expressly waived in the collective bargaining agreement in clear and unambiguous terms.”  The paid sick time requirements shall not apply to employees covered by a collective bargaining agreement in effect on the effective date of this Act until the collective bargaining agreement expires.  </vt:lpstr>
      <vt:lpstr> EMPLOYEE BENEFITS - A.R.S. § 23-378(A)  Employers are not prohibited from adopting or retaining an earned paid sick time policy more generous than the one required herein.  </vt:lpstr>
      <vt:lpstr>EMPLOYEE BENEFITS - A.R.S. § 23-372(D)(1) &amp; (2)  Earned paid sick time goes into effect on July 1, 2017.  An employee may use earned paid sick time as it is accrued but new hires may be required to wait 90 days before using accrued paid sick time.  </vt:lpstr>
      <vt:lpstr>EMPLOYEE BENEFITS - A.R.S. § 23-372(A)  Employees of an employer with 15 or more employees shall accrue a minimum of one hour of earned paid sick time for every 30 hours worked, but employees shall not be entitled to accrue or use more than 40 hours of earned paid sick time per year, unless the employer selects a higher limit.  </vt:lpstr>
      <vt:lpstr>EMPLOYEE BENEFITS - A.R.S. § 23-372(B)  Employees of an employer with fewer than 15 employees shall accrue a minimum of one hour of earned paid sick time for every 30 hours worked, but employees shall not be entitled to accrue or use more than 24 hours of earned paid sick time per year, unless the employer selects a higher limit.  </vt:lpstr>
      <vt:lpstr>EMPLOYEE BENEFITS - A.R.S. § 23-372©  In determining the number of employees performing work for an employer for compensation during a given week, all employees performing work for compensation on a full-time, part-time or temporary basis shall be counted.  </vt:lpstr>
      <vt:lpstr>EMPLOYEE BENEFITS - A.R.S. § 23-372(D)(3)  FLSA exempt employees are assumed to work 40 hours per week for purposes of paid sick-leave accrual unless their regular work week is less than 40 hours.  </vt:lpstr>
      <vt:lpstr> EMPLOYEE BENEFITS - A.R.S. § 23-372(E)  An employer with a paid leave policy, such as PTO, who makes available an amount of paid leave sufficient to meet the accrual requirements of this section is not required to provide additional paid sick time.  </vt:lpstr>
      <vt:lpstr>EMPLOYEE BENEFITS - A.R.S. § 23-372(D)(4)  Employees may carry over earned leave to the following year, subject to the limitations on usage in that following year.  Employers can avoid the rollover, but only if the employer pays out the earned sick leave at the end of the year and grants the full allotment of sick leave for the following year.</vt:lpstr>
      <vt:lpstr>EMPLOYEE BENEFITS - A.R.S. § 23-372(D)(5)  Where there is a separation from employment and the employee is rehired within nine months of separation by the same employer, previously accrued earned paid sick time that had not been used shall be reinstated.  Further, the shall be entitled to use accrued earned paid sick time and accrue additional earned paid sick time at the re-commencement of employment.  </vt:lpstr>
      <vt:lpstr>EMPLOYEE BENEFITS - A.R.S. § 23-372(F)  No requirement to reimburse an employee for accrued paid sick time that has not been used at the time of their separation from employment.  </vt:lpstr>
      <vt:lpstr>EMPLOYEE BENEFITS - A.R.S. § 23-373(A)  Examples of reasons employees may use paid sick leave:  * Employee’s own physical or mental illness * Care for the employee’s family member who has a physical or mental illness * Public health emergency * To ameliorate the effects of domestic violence, sexual violence, or stalking of the employee or employee’s family member  </vt:lpstr>
      <vt:lpstr>EMPLOYEE BENEFITS - A.R.S. § 23-373(B), [C] &amp; (G)  Requests for paid sick time may be made orally, in writing or electronically.  The information that needs to be provided appears similar to what is done under the FMLA, including the expected duration of the absence.  </vt:lpstr>
      <vt:lpstr>Arizona Chamber of Commerce v. Kiley  The lawsuit focused on two legal arguments:  1. That the increase violates the Arizona Constitution by creating a new cost to the general fund without providing a revenue source.  While Prop. 206 does not apply to state employees, the lawsuit argues it will require state agencies to increase the amount it pays companies for contracted services.  For example, companies that provide services to individuals with developmental disabilities pushed the state to increase their funding because of the added cost of a higher minimum wage.  2. That the proposal should have allowed voters to weigh in separately on the wage and benefits issues.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LT752844681CN</dc:title>
  <dc:creator>Katie Enoch</dc:creator>
  <cp:lastModifiedBy>Cristina Sanidad</cp:lastModifiedBy>
  <cp:revision>6</cp:revision>
  <dcterms:created xsi:type="dcterms:W3CDTF">2017-02-04T20:23:08Z</dcterms:created>
  <dcterms:modified xsi:type="dcterms:W3CDTF">2017-06-16T16:59:49Z</dcterms:modified>
</cp:coreProperties>
</file>